
<file path=[Content_Types].xml><?xml version="1.0" encoding="utf-8"?>
<Types xmlns="http://schemas.openxmlformats.org/package/2006/content-types">
  <Default Extension="fntdata" ContentType="application/x-fontdata"/>
  <Default Extension="glb" ContentType="model/gltf.binary"/>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8"/>
  </p:notesMasterIdLst>
  <p:sldIdLst>
    <p:sldId id="282" r:id="rId2"/>
    <p:sldId id="272" r:id="rId3"/>
    <p:sldId id="293" r:id="rId4"/>
    <p:sldId id="284" r:id="rId5"/>
    <p:sldId id="285" r:id="rId6"/>
    <p:sldId id="298" r:id="rId7"/>
    <p:sldId id="286" r:id="rId8"/>
    <p:sldId id="292" r:id="rId9"/>
    <p:sldId id="289" r:id="rId10"/>
    <p:sldId id="294" r:id="rId11"/>
    <p:sldId id="295" r:id="rId12"/>
    <p:sldId id="296" r:id="rId13"/>
    <p:sldId id="297" r:id="rId14"/>
    <p:sldId id="288" r:id="rId15"/>
    <p:sldId id="287" r:id="rId16"/>
    <p:sldId id="281" r:id="rId17"/>
  </p:sldIdLst>
  <p:sldSz cx="18288000" cy="10287000"/>
  <p:notesSz cx="6858000" cy="9144000"/>
  <p:embeddedFontLst>
    <p:embeddedFont>
      <p:font typeface="Calibri" panose="020F0502020204030204" pitchFamily="34" charset="0"/>
      <p:regular r:id="rId19"/>
      <p:bold r:id="rId20"/>
      <p:italic r:id="rId21"/>
      <p:boldItalic r:id="rId22"/>
    </p:embeddedFont>
    <p:embeddedFont>
      <p:font typeface="Candara" panose="020E0502030303020204" pitchFamily="34" charset="0"/>
      <p:regular r:id="rId23"/>
      <p:bold r:id="rId24"/>
      <p:italic r:id="rId25"/>
      <p:boldItalic r:id="rId26"/>
    </p:embeddedFont>
    <p:embeddedFont>
      <p:font typeface="Sanchez" panose="020B0604020202020204" charset="0"/>
      <p:regular r:id="rId27"/>
    </p:embeddedFont>
    <p:embeddedFont>
      <p:font typeface="Shadows Into Light Two" panose="020B0604020202020204" charset="0"/>
      <p:regular r:id="rId2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harma_ashok1 sharma_ashok1" initials="ss" lastIdx="1" clrIdx="0">
    <p:extLst>
      <p:ext uri="{19B8F6BF-5375-455C-9EA6-DF929625EA0E}">
        <p15:presenceInfo xmlns:p15="http://schemas.microsoft.com/office/powerpoint/2012/main" userId="e75c0ab64564b11b"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70" autoAdjust="0"/>
    <p:restoredTop sz="94622" autoAdjust="0"/>
  </p:normalViewPr>
  <p:slideViewPr>
    <p:cSldViewPr>
      <p:cViewPr varScale="1">
        <p:scale>
          <a:sx n="51" d="100"/>
          <a:sy n="51" d="100"/>
        </p:scale>
        <p:origin x="883" y="8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font" Target="fonts/font10.fntdata"/><Relationship Id="rId10" Type="http://schemas.openxmlformats.org/officeDocument/2006/relationships/slide" Target="slides/slide9.xml"/><Relationship Id="rId19" Type="http://schemas.openxmlformats.org/officeDocument/2006/relationships/font" Target="fonts/font1.fntdata"/><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6D7087-4C7A-4FE1-A5FE-0F6F79529DAD}" type="datetimeFigureOut">
              <a:rPr lang="en-IN" smtClean="0"/>
              <a:t>15-05-2024</a:t>
            </a:fld>
            <a:endParaRPr lang="en-IN"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1004C0A-2F5F-4D20-847A-6D4A30D04B1A}" type="slidenum">
              <a:rPr lang="en-IN" smtClean="0"/>
              <a:t>‹#›</a:t>
            </a:fld>
            <a:endParaRPr lang="en-IN" dirty="0"/>
          </a:p>
        </p:txBody>
      </p:sp>
    </p:spTree>
    <p:extLst>
      <p:ext uri="{BB962C8B-B14F-4D97-AF65-F5344CB8AC3E}">
        <p14:creationId xmlns:p14="http://schemas.microsoft.com/office/powerpoint/2010/main" val="22924132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
        <p:cNvGrpSpPr/>
        <p:nvPr/>
      </p:nvGrpSpPr>
      <p:grpSpPr>
        <a:xfrm>
          <a:off x="0" y="0"/>
          <a:ext cx="0" cy="0"/>
          <a:chOff x="0" y="0"/>
          <a:chExt cx="0" cy="0"/>
        </a:xfrm>
      </p:grpSpPr>
      <p:sp>
        <p:nvSpPr>
          <p:cNvPr id="43" name="Google Shape;43;p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dirty="0"/>
          </a:p>
        </p:txBody>
      </p:sp>
      <p:sp>
        <p:nvSpPr>
          <p:cNvPr id="44" name="Google Shape;44;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537113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
        <p:cNvGrpSpPr/>
        <p:nvPr/>
      </p:nvGrpSpPr>
      <p:grpSpPr>
        <a:xfrm>
          <a:off x="0" y="0"/>
          <a:ext cx="0" cy="0"/>
          <a:chOff x="0" y="0"/>
          <a:chExt cx="0" cy="0"/>
        </a:xfrm>
      </p:grpSpPr>
      <p:sp>
        <p:nvSpPr>
          <p:cNvPr id="43" name="Google Shape;43;p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dirty="0"/>
          </a:p>
        </p:txBody>
      </p:sp>
      <p:sp>
        <p:nvSpPr>
          <p:cNvPr id="44" name="Google Shape;44;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493281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
        <p:cNvGrpSpPr/>
        <p:nvPr/>
      </p:nvGrpSpPr>
      <p:grpSpPr>
        <a:xfrm>
          <a:off x="0" y="0"/>
          <a:ext cx="0" cy="0"/>
          <a:chOff x="0" y="0"/>
          <a:chExt cx="0" cy="0"/>
        </a:xfrm>
      </p:grpSpPr>
      <p:sp>
        <p:nvSpPr>
          <p:cNvPr id="43" name="Google Shape;43;p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dirty="0"/>
          </a:p>
        </p:txBody>
      </p:sp>
      <p:sp>
        <p:nvSpPr>
          <p:cNvPr id="44" name="Google Shape;44;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365750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
        <p:cNvGrpSpPr/>
        <p:nvPr/>
      </p:nvGrpSpPr>
      <p:grpSpPr>
        <a:xfrm>
          <a:off x="0" y="0"/>
          <a:ext cx="0" cy="0"/>
          <a:chOff x="0" y="0"/>
          <a:chExt cx="0" cy="0"/>
        </a:xfrm>
      </p:grpSpPr>
      <p:sp>
        <p:nvSpPr>
          <p:cNvPr id="43" name="Google Shape;43;p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dirty="0"/>
          </a:p>
        </p:txBody>
      </p:sp>
      <p:sp>
        <p:nvSpPr>
          <p:cNvPr id="44" name="Google Shape;44;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03669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
        <p:cNvGrpSpPr/>
        <p:nvPr/>
      </p:nvGrpSpPr>
      <p:grpSpPr>
        <a:xfrm>
          <a:off x="0" y="0"/>
          <a:ext cx="0" cy="0"/>
          <a:chOff x="0" y="0"/>
          <a:chExt cx="0" cy="0"/>
        </a:xfrm>
      </p:grpSpPr>
      <p:sp>
        <p:nvSpPr>
          <p:cNvPr id="43" name="Google Shape;43;p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dirty="0"/>
          </a:p>
        </p:txBody>
      </p:sp>
      <p:sp>
        <p:nvSpPr>
          <p:cNvPr id="44" name="Google Shape;44;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766157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
        <p:cNvGrpSpPr/>
        <p:nvPr/>
      </p:nvGrpSpPr>
      <p:grpSpPr>
        <a:xfrm>
          <a:off x="0" y="0"/>
          <a:ext cx="0" cy="0"/>
          <a:chOff x="0" y="0"/>
          <a:chExt cx="0" cy="0"/>
        </a:xfrm>
      </p:grpSpPr>
      <p:sp>
        <p:nvSpPr>
          <p:cNvPr id="43" name="Google Shape;43;p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dirty="0"/>
          </a:p>
        </p:txBody>
      </p:sp>
      <p:sp>
        <p:nvSpPr>
          <p:cNvPr id="44" name="Google Shape;44;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718138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
        <p:cNvGrpSpPr/>
        <p:nvPr/>
      </p:nvGrpSpPr>
      <p:grpSpPr>
        <a:xfrm>
          <a:off x="0" y="0"/>
          <a:ext cx="0" cy="0"/>
          <a:chOff x="0" y="0"/>
          <a:chExt cx="0" cy="0"/>
        </a:xfrm>
      </p:grpSpPr>
      <p:sp>
        <p:nvSpPr>
          <p:cNvPr id="43" name="Google Shape;43;p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dirty="0"/>
          </a:p>
        </p:txBody>
      </p:sp>
      <p:sp>
        <p:nvSpPr>
          <p:cNvPr id="44" name="Google Shape;44;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474123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
        <p:cNvGrpSpPr/>
        <p:nvPr/>
      </p:nvGrpSpPr>
      <p:grpSpPr>
        <a:xfrm>
          <a:off x="0" y="0"/>
          <a:ext cx="0" cy="0"/>
          <a:chOff x="0" y="0"/>
          <a:chExt cx="0" cy="0"/>
        </a:xfrm>
      </p:grpSpPr>
      <p:sp>
        <p:nvSpPr>
          <p:cNvPr id="43" name="Google Shape;43;p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dirty="0"/>
          </a:p>
        </p:txBody>
      </p:sp>
      <p:sp>
        <p:nvSpPr>
          <p:cNvPr id="44" name="Google Shape;44;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08307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
        <p:cNvGrpSpPr/>
        <p:nvPr/>
      </p:nvGrpSpPr>
      <p:grpSpPr>
        <a:xfrm>
          <a:off x="0" y="0"/>
          <a:ext cx="0" cy="0"/>
          <a:chOff x="0" y="0"/>
          <a:chExt cx="0" cy="0"/>
        </a:xfrm>
      </p:grpSpPr>
      <p:sp>
        <p:nvSpPr>
          <p:cNvPr id="43" name="Google Shape;43;p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dirty="0"/>
          </a:p>
        </p:txBody>
      </p:sp>
      <p:sp>
        <p:nvSpPr>
          <p:cNvPr id="44" name="Google Shape;44;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652701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
        <p:cNvGrpSpPr/>
        <p:nvPr/>
      </p:nvGrpSpPr>
      <p:grpSpPr>
        <a:xfrm>
          <a:off x="0" y="0"/>
          <a:ext cx="0" cy="0"/>
          <a:chOff x="0" y="0"/>
          <a:chExt cx="0" cy="0"/>
        </a:xfrm>
      </p:grpSpPr>
      <p:sp>
        <p:nvSpPr>
          <p:cNvPr id="43" name="Google Shape;43;p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dirty="0"/>
          </a:p>
        </p:txBody>
      </p:sp>
      <p:sp>
        <p:nvSpPr>
          <p:cNvPr id="44" name="Google Shape;44;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06877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
        <p:cNvGrpSpPr/>
        <p:nvPr/>
      </p:nvGrpSpPr>
      <p:grpSpPr>
        <a:xfrm>
          <a:off x="0" y="0"/>
          <a:ext cx="0" cy="0"/>
          <a:chOff x="0" y="0"/>
          <a:chExt cx="0" cy="0"/>
        </a:xfrm>
      </p:grpSpPr>
      <p:sp>
        <p:nvSpPr>
          <p:cNvPr id="43" name="Google Shape;43;p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dirty="0"/>
          </a:p>
        </p:txBody>
      </p:sp>
      <p:sp>
        <p:nvSpPr>
          <p:cNvPr id="44" name="Google Shape;44;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529120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
        <p:cNvGrpSpPr/>
        <p:nvPr/>
      </p:nvGrpSpPr>
      <p:grpSpPr>
        <a:xfrm>
          <a:off x="0" y="0"/>
          <a:ext cx="0" cy="0"/>
          <a:chOff x="0" y="0"/>
          <a:chExt cx="0" cy="0"/>
        </a:xfrm>
      </p:grpSpPr>
      <p:sp>
        <p:nvSpPr>
          <p:cNvPr id="43" name="Google Shape;43;p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dirty="0"/>
          </a:p>
        </p:txBody>
      </p:sp>
      <p:sp>
        <p:nvSpPr>
          <p:cNvPr id="44" name="Google Shape;44;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679797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
        <p:cNvGrpSpPr/>
        <p:nvPr/>
      </p:nvGrpSpPr>
      <p:grpSpPr>
        <a:xfrm>
          <a:off x="0" y="0"/>
          <a:ext cx="0" cy="0"/>
          <a:chOff x="0" y="0"/>
          <a:chExt cx="0" cy="0"/>
        </a:xfrm>
      </p:grpSpPr>
      <p:sp>
        <p:nvSpPr>
          <p:cNvPr id="43" name="Google Shape;43;p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dirty="0"/>
          </a:p>
        </p:txBody>
      </p:sp>
      <p:sp>
        <p:nvSpPr>
          <p:cNvPr id="44" name="Google Shape;44;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326450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
        <p:cNvGrpSpPr/>
        <p:nvPr/>
      </p:nvGrpSpPr>
      <p:grpSpPr>
        <a:xfrm>
          <a:off x="0" y="0"/>
          <a:ext cx="0" cy="0"/>
          <a:chOff x="0" y="0"/>
          <a:chExt cx="0" cy="0"/>
        </a:xfrm>
      </p:grpSpPr>
      <p:sp>
        <p:nvSpPr>
          <p:cNvPr id="43" name="Google Shape;43;p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dirty="0"/>
          </a:p>
        </p:txBody>
      </p:sp>
      <p:sp>
        <p:nvSpPr>
          <p:cNvPr id="44" name="Google Shape;44;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465602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
        <p:cNvGrpSpPr/>
        <p:nvPr/>
      </p:nvGrpSpPr>
      <p:grpSpPr>
        <a:xfrm>
          <a:off x="0" y="0"/>
          <a:ext cx="0" cy="0"/>
          <a:chOff x="0" y="0"/>
          <a:chExt cx="0" cy="0"/>
        </a:xfrm>
      </p:grpSpPr>
      <p:sp>
        <p:nvSpPr>
          <p:cNvPr id="43" name="Google Shape;43;p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dirty="0"/>
          </a:p>
        </p:txBody>
      </p:sp>
      <p:sp>
        <p:nvSpPr>
          <p:cNvPr id="44" name="Google Shape;44;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227856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
        <p:cNvGrpSpPr/>
        <p:nvPr/>
      </p:nvGrpSpPr>
      <p:grpSpPr>
        <a:xfrm>
          <a:off x="0" y="0"/>
          <a:ext cx="0" cy="0"/>
          <a:chOff x="0" y="0"/>
          <a:chExt cx="0" cy="0"/>
        </a:xfrm>
      </p:grpSpPr>
      <p:sp>
        <p:nvSpPr>
          <p:cNvPr id="43" name="Google Shape;43;p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dirty="0"/>
          </a:p>
        </p:txBody>
      </p:sp>
      <p:sp>
        <p:nvSpPr>
          <p:cNvPr id="44" name="Google Shape;44;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359607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5/15/2024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5/15/2024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5/15/2024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5/15/2024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5/15/2024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5/15/2024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5/15/2024</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3.jpeg"/><Relationship Id="rId7"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hyperlink" Target="https://www.codespeedy.com/sports-predictor-using-python-in-machine-learning/" TargetMode="External"/><Relationship Id="rId5" Type="http://schemas.openxmlformats.org/officeDocument/2006/relationships/hyperlink" Target="https://www.kaggle.com/datasets/ramjidoolla/ipl-data-set" TargetMode="External"/><Relationship Id="rId4" Type="http://schemas.openxmlformats.org/officeDocument/2006/relationships/image" Target="../media/image2.png"/><Relationship Id="rId9" Type="http://schemas.openxmlformats.org/officeDocument/2006/relationships/image" Target="../media/image24.svg"/></Relationships>
</file>

<file path=ppt/slides/_rels/slide16.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6.png"/><Relationship Id="rId5" Type="http://schemas.microsoft.com/office/2017/06/relationships/model3d" Target="../media/model3d1.glb"/><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3.jpeg"/><Relationship Id="rId7" Type="http://schemas.openxmlformats.org/officeDocument/2006/relationships/hyperlink" Target="https://www.pngall.com/application-png/download/45253"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5"/>
        <p:cNvGrpSpPr/>
        <p:nvPr/>
      </p:nvGrpSpPr>
      <p:grpSpPr>
        <a:xfrm>
          <a:off x="0" y="0"/>
          <a:ext cx="0" cy="0"/>
          <a:chOff x="0" y="0"/>
          <a:chExt cx="0" cy="0"/>
        </a:xfrm>
      </p:grpSpPr>
      <p:sp>
        <p:nvSpPr>
          <p:cNvPr id="16" name="Freeform 2">
            <a:extLst>
              <a:ext uri="{FF2B5EF4-FFF2-40B4-BE49-F238E27FC236}">
                <a16:creationId xmlns:a16="http://schemas.microsoft.com/office/drawing/2014/main" id="{DAD50346-6803-45F2-9001-7B2EFDA01F0C}"/>
              </a:ext>
            </a:extLst>
          </p:cNvPr>
          <p:cNvSpPr/>
          <p:nvPr/>
        </p:nvSpPr>
        <p:spPr>
          <a:xfrm>
            <a:off x="0" y="16975"/>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extLst>
                <a:ext uri="{BEBA8EAE-BF5A-486C-A8C5-ECC9F3942E4B}">
                  <a14:imgProps xmlns:a14="http://schemas.microsoft.com/office/drawing/2010/main">
                    <a14:imgLayer r:embed="rId4">
                      <a14:imgEffect>
                        <a14:sharpenSoften amount="-50000"/>
                      </a14:imgEffect>
                    </a14:imgLayer>
                  </a14:imgProps>
                </a:ext>
              </a:extLst>
            </a:blip>
            <a:stretch>
              <a:fillRect t="-9333" b="-9333"/>
            </a:stretch>
          </a:blipFill>
        </p:spPr>
      </p:sp>
      <p:sp>
        <p:nvSpPr>
          <p:cNvPr id="46" name="Google Shape;46;p1"/>
          <p:cNvSpPr txBox="1">
            <a:spLocks noGrp="1"/>
          </p:cNvSpPr>
          <p:nvPr>
            <p:ph type="dt" idx="10"/>
          </p:nvPr>
        </p:nvSpPr>
        <p:spPr>
          <a:xfrm>
            <a:off x="2971800" y="9534526"/>
            <a:ext cx="3200400" cy="547688"/>
          </a:xfrm>
          <a:prstGeom prst="rect">
            <a:avLst/>
          </a:prstGeom>
          <a:noFill/>
          <a:ln>
            <a:noFill/>
          </a:ln>
        </p:spPr>
        <p:txBody>
          <a:bodyPr spcFirstLastPara="1" vert="horz" wrap="square" lIns="137138" tIns="68550" rIns="137138" bIns="68550" rtlCol="0" anchor="ctr" anchorCtr="0">
            <a:noAutofit/>
          </a:bodyPr>
          <a:lstStyle/>
          <a:p>
            <a:r>
              <a:rPr lang="en-US" dirty="0"/>
              <a:t>22CS016</a:t>
            </a:r>
            <a:endParaRPr dirty="0"/>
          </a:p>
        </p:txBody>
      </p:sp>
      <p:sp>
        <p:nvSpPr>
          <p:cNvPr id="47" name="Google Shape;47;p1"/>
          <p:cNvSpPr txBox="1">
            <a:spLocks noGrp="1"/>
          </p:cNvSpPr>
          <p:nvPr>
            <p:ph type="sldNum" idx="12"/>
          </p:nvPr>
        </p:nvSpPr>
        <p:spPr>
          <a:xfrm>
            <a:off x="12115800" y="9534526"/>
            <a:ext cx="3200400" cy="547688"/>
          </a:xfrm>
          <a:prstGeom prst="rect">
            <a:avLst/>
          </a:prstGeom>
          <a:noFill/>
          <a:ln>
            <a:noFill/>
          </a:ln>
        </p:spPr>
        <p:txBody>
          <a:bodyPr spcFirstLastPara="1" vert="horz" wrap="square" lIns="137138" tIns="68550" rIns="137138" bIns="68550" rtlCol="0" anchor="ctr" anchorCtr="0">
            <a:noAutofit/>
          </a:bodyPr>
          <a:lstStyle/>
          <a:p>
            <a:fld id="{00000000-1234-1234-1234-123412341234}" type="slidenum">
              <a:rPr lang="en-US"/>
              <a:pPr/>
              <a:t>1</a:t>
            </a:fld>
            <a:endParaRPr dirty="0"/>
          </a:p>
        </p:txBody>
      </p:sp>
      <p:sp>
        <p:nvSpPr>
          <p:cNvPr id="2" name="Rectangle 1">
            <a:extLst>
              <a:ext uri="{FF2B5EF4-FFF2-40B4-BE49-F238E27FC236}">
                <a16:creationId xmlns:a16="http://schemas.microsoft.com/office/drawing/2014/main" id="{3DFBDD0F-6A15-456A-97FE-9D45B76E62B3}"/>
              </a:ext>
            </a:extLst>
          </p:cNvPr>
          <p:cNvSpPr/>
          <p:nvPr/>
        </p:nvSpPr>
        <p:spPr>
          <a:xfrm>
            <a:off x="0" y="-144379"/>
            <a:ext cx="18288000" cy="1157037"/>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 name="Rectangle 2">
            <a:extLst>
              <a:ext uri="{FF2B5EF4-FFF2-40B4-BE49-F238E27FC236}">
                <a16:creationId xmlns:a16="http://schemas.microsoft.com/office/drawing/2014/main" id="{D2807EEC-96E5-48CA-96DF-6EF138C9FC71}"/>
              </a:ext>
            </a:extLst>
          </p:cNvPr>
          <p:cNvSpPr/>
          <p:nvPr/>
        </p:nvSpPr>
        <p:spPr>
          <a:xfrm>
            <a:off x="0" y="10082214"/>
            <a:ext cx="18288000" cy="333123"/>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4" name="Picture 3">
            <a:extLst>
              <a:ext uri="{FF2B5EF4-FFF2-40B4-BE49-F238E27FC236}">
                <a16:creationId xmlns:a16="http://schemas.microsoft.com/office/drawing/2014/main" id="{2F3944BF-A9D3-42F0-8877-85DFBD892AC9}"/>
              </a:ext>
            </a:extLst>
          </p:cNvPr>
          <p:cNvPicPr>
            <a:picLocks noChangeAspect="1"/>
          </p:cNvPicPr>
          <p:nvPr/>
        </p:nvPicPr>
        <p:blipFill>
          <a:blip r:embed="rId5"/>
          <a:stretch>
            <a:fillRect/>
          </a:stretch>
        </p:blipFill>
        <p:spPr>
          <a:xfrm>
            <a:off x="14508664" y="71510"/>
            <a:ext cx="2986671" cy="961058"/>
          </a:xfrm>
          <a:prstGeom prst="rect">
            <a:avLst/>
          </a:prstGeom>
        </p:spPr>
      </p:pic>
      <p:sp>
        <p:nvSpPr>
          <p:cNvPr id="9" name="Google Shape;48;p1">
            <a:extLst>
              <a:ext uri="{FF2B5EF4-FFF2-40B4-BE49-F238E27FC236}">
                <a16:creationId xmlns:a16="http://schemas.microsoft.com/office/drawing/2014/main" id="{AD70A869-0EFF-4887-BBA4-A9B982B00A11}"/>
              </a:ext>
            </a:extLst>
          </p:cNvPr>
          <p:cNvSpPr txBox="1"/>
          <p:nvPr/>
        </p:nvSpPr>
        <p:spPr>
          <a:xfrm>
            <a:off x="2286000" y="1638300"/>
            <a:ext cx="13716000" cy="7896226"/>
          </a:xfrm>
          <a:prstGeom prst="rect">
            <a:avLst/>
          </a:prstGeom>
          <a:noFill/>
          <a:ln>
            <a:noFill/>
          </a:ln>
        </p:spPr>
        <p:txBody>
          <a:bodyPr spcFirstLastPara="1" wrap="square" lIns="137138" tIns="49650" rIns="137138" bIns="68550" anchor="ctr" anchorCtr="0">
            <a:noAutofit/>
          </a:bodyPr>
          <a:lstStyle/>
          <a:p>
            <a:pPr algn="ctr"/>
            <a:endParaRPr sz="4800" b="1" dirty="0">
              <a:solidFill>
                <a:srgbClr val="FF0000"/>
              </a:solidFill>
              <a:latin typeface="Candara"/>
              <a:ea typeface="Candara"/>
              <a:cs typeface="Candara"/>
              <a:sym typeface="Candara"/>
            </a:endParaRPr>
          </a:p>
          <a:p>
            <a:pPr algn="ctr"/>
            <a:r>
              <a:rPr lang="en-US" sz="9600" b="1" dirty="0">
                <a:solidFill>
                  <a:schemeClr val="bg1"/>
                </a:solidFill>
                <a:latin typeface="Shadows Into Light Two"/>
              </a:rPr>
              <a:t>I SPY AI</a:t>
            </a:r>
          </a:p>
          <a:p>
            <a:pPr algn="ctr"/>
            <a:endParaRPr sz="4800" b="1" dirty="0">
              <a:solidFill>
                <a:schemeClr val="bg1"/>
              </a:solidFill>
              <a:latin typeface="Candara"/>
              <a:ea typeface="Candara"/>
              <a:cs typeface="Candara"/>
              <a:sym typeface="Candara"/>
            </a:endParaRPr>
          </a:p>
          <a:p>
            <a:pPr algn="ctr">
              <a:lnSpc>
                <a:spcPts val="4442"/>
              </a:lnSpc>
            </a:pPr>
            <a:r>
              <a:rPr lang="en-US" sz="4800" dirty="0">
                <a:solidFill>
                  <a:schemeClr val="bg1"/>
                </a:solidFill>
                <a:latin typeface="+mj-lt"/>
              </a:rPr>
              <a:t>Team No. : 5</a:t>
            </a:r>
          </a:p>
          <a:p>
            <a:pPr algn="ctr">
              <a:lnSpc>
                <a:spcPts val="4442"/>
              </a:lnSpc>
            </a:pPr>
            <a:endParaRPr lang="en-US" sz="4800" dirty="0">
              <a:solidFill>
                <a:schemeClr val="bg1"/>
              </a:solidFill>
              <a:latin typeface="+mj-lt"/>
            </a:endParaRPr>
          </a:p>
          <a:p>
            <a:pPr algn="ctr">
              <a:lnSpc>
                <a:spcPts val="4442"/>
              </a:lnSpc>
            </a:pPr>
            <a:r>
              <a:rPr lang="en-US" sz="4800" dirty="0">
                <a:solidFill>
                  <a:schemeClr val="bg1"/>
                </a:solidFill>
                <a:latin typeface="+mj-lt"/>
              </a:rPr>
              <a:t>Team Members and Roll No.</a:t>
            </a:r>
          </a:p>
          <a:p>
            <a:pPr algn="ctr">
              <a:lnSpc>
                <a:spcPts val="4442"/>
              </a:lnSpc>
            </a:pPr>
            <a:endParaRPr lang="en-US" sz="4800" dirty="0">
              <a:solidFill>
                <a:schemeClr val="bg1"/>
              </a:solidFill>
              <a:latin typeface="+mj-lt"/>
            </a:endParaRPr>
          </a:p>
          <a:p>
            <a:pPr algn="ctr">
              <a:lnSpc>
                <a:spcPts val="4442"/>
              </a:lnSpc>
            </a:pPr>
            <a:r>
              <a:rPr lang="en-US" sz="4800" dirty="0">
                <a:solidFill>
                  <a:schemeClr val="bg1"/>
                </a:solidFill>
                <a:latin typeface="+mj-lt"/>
              </a:rPr>
              <a:t>Mehak Garg    - 2210990572</a:t>
            </a:r>
          </a:p>
          <a:p>
            <a:pPr algn="ctr">
              <a:lnSpc>
                <a:spcPts val="4442"/>
              </a:lnSpc>
            </a:pPr>
            <a:r>
              <a:rPr lang="en-US" sz="4800" dirty="0">
                <a:solidFill>
                  <a:schemeClr val="bg1"/>
                </a:solidFill>
                <a:latin typeface="+mj-lt"/>
              </a:rPr>
              <a:t>Mehak Goel     - 2210990573</a:t>
            </a:r>
          </a:p>
          <a:p>
            <a:pPr algn="ctr">
              <a:lnSpc>
                <a:spcPts val="4442"/>
              </a:lnSpc>
            </a:pPr>
            <a:r>
              <a:rPr lang="en-US" sz="4800" dirty="0">
                <a:solidFill>
                  <a:schemeClr val="bg1"/>
                </a:solidFill>
                <a:latin typeface="+mj-lt"/>
              </a:rPr>
              <a:t>Mehak Kharbanda - 2210990574</a:t>
            </a:r>
          </a:p>
          <a:p>
            <a:pPr algn="ctr">
              <a:lnSpc>
                <a:spcPts val="4442"/>
              </a:lnSpc>
            </a:pPr>
            <a:r>
              <a:rPr lang="en-US" sz="4800" dirty="0">
                <a:solidFill>
                  <a:schemeClr val="bg1"/>
                </a:solidFill>
                <a:latin typeface="+mj-lt"/>
              </a:rPr>
              <a:t>Mehak Sharma   - 2210990575</a:t>
            </a:r>
          </a:p>
          <a:p>
            <a:pPr algn="ctr">
              <a:lnSpc>
                <a:spcPts val="4442"/>
              </a:lnSpc>
            </a:pPr>
            <a:endParaRPr lang="en-US" sz="4800" dirty="0">
              <a:solidFill>
                <a:schemeClr val="bg1"/>
              </a:solidFill>
              <a:latin typeface="+mj-lt"/>
            </a:endParaRPr>
          </a:p>
          <a:p>
            <a:pPr algn="ctr">
              <a:lnSpc>
                <a:spcPts val="4442"/>
              </a:lnSpc>
            </a:pPr>
            <a:r>
              <a:rPr lang="en-US" sz="4800" dirty="0">
                <a:solidFill>
                  <a:schemeClr val="bg1"/>
                </a:solidFill>
                <a:latin typeface="+mj-lt"/>
              </a:rPr>
              <a:t>Submitted to : Monica Dutta ma’am</a:t>
            </a:r>
          </a:p>
          <a:p>
            <a:pPr algn="ctr"/>
            <a:endParaRPr sz="6000" b="1" dirty="0">
              <a:solidFill>
                <a:schemeClr val="dk1"/>
              </a:solidFill>
              <a:latin typeface="Candara"/>
              <a:ea typeface="Candara"/>
              <a:cs typeface="Candara"/>
              <a:sym typeface="Candara"/>
            </a:endParaRPr>
          </a:p>
        </p:txBody>
      </p:sp>
    </p:spTree>
    <p:extLst>
      <p:ext uri="{BB962C8B-B14F-4D97-AF65-F5344CB8AC3E}">
        <p14:creationId xmlns:p14="http://schemas.microsoft.com/office/powerpoint/2010/main" val="38393665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5"/>
        <p:cNvGrpSpPr/>
        <p:nvPr/>
      </p:nvGrpSpPr>
      <p:grpSpPr>
        <a:xfrm>
          <a:off x="0" y="0"/>
          <a:ext cx="0" cy="0"/>
          <a:chOff x="0" y="0"/>
          <a:chExt cx="0" cy="0"/>
        </a:xfrm>
      </p:grpSpPr>
      <p:sp>
        <p:nvSpPr>
          <p:cNvPr id="14" name="Freeform 2">
            <a:extLst>
              <a:ext uri="{FF2B5EF4-FFF2-40B4-BE49-F238E27FC236}">
                <a16:creationId xmlns:a16="http://schemas.microsoft.com/office/drawing/2014/main" id="{ED46AC6E-89FC-4E93-AE73-E34FF3840FDF}"/>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3333" b="-3333"/>
            </a:stretch>
          </a:blipFill>
        </p:spPr>
      </p:sp>
      <p:sp>
        <p:nvSpPr>
          <p:cNvPr id="46" name="Google Shape;46;p1"/>
          <p:cNvSpPr txBox="1">
            <a:spLocks noGrp="1"/>
          </p:cNvSpPr>
          <p:nvPr>
            <p:ph type="dt" idx="10"/>
          </p:nvPr>
        </p:nvSpPr>
        <p:spPr>
          <a:xfrm>
            <a:off x="2971800" y="9534526"/>
            <a:ext cx="3200400" cy="547688"/>
          </a:xfrm>
          <a:prstGeom prst="rect">
            <a:avLst/>
          </a:prstGeom>
          <a:noFill/>
          <a:ln>
            <a:noFill/>
          </a:ln>
        </p:spPr>
        <p:txBody>
          <a:bodyPr spcFirstLastPara="1" vert="horz" wrap="square" lIns="137138" tIns="68550" rIns="137138" bIns="68550" rtlCol="0" anchor="ctr" anchorCtr="0">
            <a:noAutofit/>
          </a:bodyPr>
          <a:lstStyle/>
          <a:p>
            <a:r>
              <a:rPr lang="en-US" dirty="0"/>
              <a:t>22CS016</a:t>
            </a:r>
            <a:endParaRPr dirty="0"/>
          </a:p>
        </p:txBody>
      </p:sp>
      <p:sp>
        <p:nvSpPr>
          <p:cNvPr id="47" name="Google Shape;47;p1"/>
          <p:cNvSpPr txBox="1">
            <a:spLocks noGrp="1"/>
          </p:cNvSpPr>
          <p:nvPr>
            <p:ph type="sldNum" idx="12"/>
          </p:nvPr>
        </p:nvSpPr>
        <p:spPr>
          <a:xfrm>
            <a:off x="12115800" y="9534526"/>
            <a:ext cx="3200400" cy="547688"/>
          </a:xfrm>
          <a:prstGeom prst="rect">
            <a:avLst/>
          </a:prstGeom>
          <a:noFill/>
          <a:ln>
            <a:noFill/>
          </a:ln>
        </p:spPr>
        <p:txBody>
          <a:bodyPr spcFirstLastPara="1" vert="horz" wrap="square" lIns="137138" tIns="68550" rIns="137138" bIns="68550" rtlCol="0" anchor="ctr" anchorCtr="0">
            <a:noAutofit/>
          </a:bodyPr>
          <a:lstStyle/>
          <a:p>
            <a:fld id="{00000000-1234-1234-1234-123412341234}" type="slidenum">
              <a:rPr lang="en-US"/>
              <a:pPr/>
              <a:t>10</a:t>
            </a:fld>
            <a:endParaRPr dirty="0"/>
          </a:p>
        </p:txBody>
      </p:sp>
      <p:sp>
        <p:nvSpPr>
          <p:cNvPr id="2" name="Rectangle 1">
            <a:extLst>
              <a:ext uri="{FF2B5EF4-FFF2-40B4-BE49-F238E27FC236}">
                <a16:creationId xmlns:a16="http://schemas.microsoft.com/office/drawing/2014/main" id="{3DFBDD0F-6A15-456A-97FE-9D45B76E62B3}"/>
              </a:ext>
            </a:extLst>
          </p:cNvPr>
          <p:cNvSpPr/>
          <p:nvPr/>
        </p:nvSpPr>
        <p:spPr>
          <a:xfrm>
            <a:off x="0" y="-144379"/>
            <a:ext cx="18288000" cy="1157037"/>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 name="Rectangle 2">
            <a:extLst>
              <a:ext uri="{FF2B5EF4-FFF2-40B4-BE49-F238E27FC236}">
                <a16:creationId xmlns:a16="http://schemas.microsoft.com/office/drawing/2014/main" id="{D2807EEC-96E5-48CA-96DF-6EF138C9FC71}"/>
              </a:ext>
            </a:extLst>
          </p:cNvPr>
          <p:cNvSpPr/>
          <p:nvPr/>
        </p:nvSpPr>
        <p:spPr>
          <a:xfrm>
            <a:off x="0" y="10082214"/>
            <a:ext cx="18288000" cy="333123"/>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4" name="Picture 3">
            <a:extLst>
              <a:ext uri="{FF2B5EF4-FFF2-40B4-BE49-F238E27FC236}">
                <a16:creationId xmlns:a16="http://schemas.microsoft.com/office/drawing/2014/main" id="{2F3944BF-A9D3-42F0-8877-85DFBD892AC9}"/>
              </a:ext>
            </a:extLst>
          </p:cNvPr>
          <p:cNvPicPr>
            <a:picLocks noChangeAspect="1"/>
          </p:cNvPicPr>
          <p:nvPr/>
        </p:nvPicPr>
        <p:blipFill>
          <a:blip r:embed="rId4"/>
          <a:stretch>
            <a:fillRect/>
          </a:stretch>
        </p:blipFill>
        <p:spPr>
          <a:xfrm>
            <a:off x="14508664" y="71510"/>
            <a:ext cx="2986671" cy="961058"/>
          </a:xfrm>
          <a:prstGeom prst="rect">
            <a:avLst/>
          </a:prstGeom>
        </p:spPr>
      </p:pic>
      <p:sp>
        <p:nvSpPr>
          <p:cNvPr id="6" name="Rectangle 5">
            <a:extLst>
              <a:ext uri="{FF2B5EF4-FFF2-40B4-BE49-F238E27FC236}">
                <a16:creationId xmlns:a16="http://schemas.microsoft.com/office/drawing/2014/main" id="{EF86FC28-6544-43E7-B90D-1A9B1986F8BA}"/>
              </a:ext>
            </a:extLst>
          </p:cNvPr>
          <p:cNvSpPr/>
          <p:nvPr/>
        </p:nvSpPr>
        <p:spPr>
          <a:xfrm>
            <a:off x="357385" y="1333500"/>
            <a:ext cx="3406702" cy="1248868"/>
          </a:xfrm>
          <a:prstGeom prst="rect">
            <a:avLst/>
          </a:prstGeom>
        </p:spPr>
        <p:txBody>
          <a:bodyPr wrap="none">
            <a:spAutoFit/>
          </a:bodyPr>
          <a:lstStyle/>
          <a:p>
            <a:pPr>
              <a:lnSpc>
                <a:spcPts val="8480"/>
              </a:lnSpc>
            </a:pPr>
            <a:r>
              <a:rPr lang="en-US" sz="9600" dirty="0">
                <a:solidFill>
                  <a:schemeClr val="bg1"/>
                </a:solidFill>
                <a:latin typeface="Shadows Into Light Two"/>
              </a:rPr>
              <a:t>Results</a:t>
            </a:r>
          </a:p>
        </p:txBody>
      </p:sp>
      <p:pic>
        <p:nvPicPr>
          <p:cNvPr id="7" name="Picture 6">
            <a:extLst>
              <a:ext uri="{FF2B5EF4-FFF2-40B4-BE49-F238E27FC236}">
                <a16:creationId xmlns:a16="http://schemas.microsoft.com/office/drawing/2014/main" id="{A5FC34F1-86E6-41BD-B030-AE5C26ABEFF7}"/>
              </a:ext>
            </a:extLst>
          </p:cNvPr>
          <p:cNvPicPr preferRelativeResize="0">
            <a:picLocks/>
          </p:cNvPicPr>
          <p:nvPr/>
        </p:nvPicPr>
        <p:blipFill>
          <a:blip r:embed="rId5">
            <a:extLst>
              <a:ext uri="{28A0092B-C50C-407E-A947-70E740481C1C}">
                <a14:useLocalDpi xmlns:a14="http://schemas.microsoft.com/office/drawing/2010/main" val="0"/>
              </a:ext>
            </a:extLst>
          </a:blip>
          <a:srcRect/>
          <a:stretch/>
        </p:blipFill>
        <p:spPr>
          <a:xfrm>
            <a:off x="357384" y="3594332"/>
            <a:ext cx="7416000" cy="5580000"/>
          </a:xfrm>
          <a:prstGeom prst="rect">
            <a:avLst/>
          </a:prstGeom>
        </p:spPr>
      </p:pic>
      <p:pic>
        <p:nvPicPr>
          <p:cNvPr id="9" name="Picture 8">
            <a:extLst>
              <a:ext uri="{FF2B5EF4-FFF2-40B4-BE49-F238E27FC236}">
                <a16:creationId xmlns:a16="http://schemas.microsoft.com/office/drawing/2014/main" id="{140D699C-A638-47D9-9BE8-CBEEA94EA657}"/>
              </a:ext>
            </a:extLst>
          </p:cNvPr>
          <p:cNvPicPr preferRelativeResize="0">
            <a:picLocks/>
          </p:cNvPicPr>
          <p:nvPr/>
        </p:nvPicPr>
        <p:blipFill>
          <a:blip r:embed="rId6">
            <a:extLst>
              <a:ext uri="{28A0092B-C50C-407E-A947-70E740481C1C}">
                <a14:useLocalDpi xmlns:a14="http://schemas.microsoft.com/office/drawing/2010/main" val="0"/>
              </a:ext>
            </a:extLst>
          </a:blip>
          <a:srcRect/>
          <a:stretch/>
        </p:blipFill>
        <p:spPr>
          <a:xfrm>
            <a:off x="8305800" y="3579293"/>
            <a:ext cx="7416000" cy="5580000"/>
          </a:xfrm>
          <a:prstGeom prst="rect">
            <a:avLst/>
          </a:prstGeom>
        </p:spPr>
      </p:pic>
    </p:spTree>
    <p:extLst>
      <p:ext uri="{BB962C8B-B14F-4D97-AF65-F5344CB8AC3E}">
        <p14:creationId xmlns:p14="http://schemas.microsoft.com/office/powerpoint/2010/main" val="2417239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5"/>
        <p:cNvGrpSpPr/>
        <p:nvPr/>
      </p:nvGrpSpPr>
      <p:grpSpPr>
        <a:xfrm>
          <a:off x="0" y="0"/>
          <a:ext cx="0" cy="0"/>
          <a:chOff x="0" y="0"/>
          <a:chExt cx="0" cy="0"/>
        </a:xfrm>
      </p:grpSpPr>
      <p:sp>
        <p:nvSpPr>
          <p:cNvPr id="14" name="Freeform 2">
            <a:extLst>
              <a:ext uri="{FF2B5EF4-FFF2-40B4-BE49-F238E27FC236}">
                <a16:creationId xmlns:a16="http://schemas.microsoft.com/office/drawing/2014/main" id="{ED46AC6E-89FC-4E93-AE73-E34FF3840FDF}"/>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3333" b="-3333"/>
            </a:stretch>
          </a:blipFill>
        </p:spPr>
      </p:sp>
      <p:sp>
        <p:nvSpPr>
          <p:cNvPr id="46" name="Google Shape;46;p1"/>
          <p:cNvSpPr txBox="1">
            <a:spLocks noGrp="1"/>
          </p:cNvSpPr>
          <p:nvPr>
            <p:ph type="dt" idx="10"/>
          </p:nvPr>
        </p:nvSpPr>
        <p:spPr>
          <a:xfrm>
            <a:off x="2971800" y="9534526"/>
            <a:ext cx="3200400" cy="547688"/>
          </a:xfrm>
          <a:prstGeom prst="rect">
            <a:avLst/>
          </a:prstGeom>
          <a:noFill/>
          <a:ln>
            <a:noFill/>
          </a:ln>
        </p:spPr>
        <p:txBody>
          <a:bodyPr spcFirstLastPara="1" vert="horz" wrap="square" lIns="137138" tIns="68550" rIns="137138" bIns="68550" rtlCol="0" anchor="ctr" anchorCtr="0">
            <a:noAutofit/>
          </a:bodyPr>
          <a:lstStyle/>
          <a:p>
            <a:r>
              <a:rPr lang="en-US" dirty="0"/>
              <a:t>22CS016</a:t>
            </a:r>
            <a:endParaRPr dirty="0"/>
          </a:p>
        </p:txBody>
      </p:sp>
      <p:sp>
        <p:nvSpPr>
          <p:cNvPr id="47" name="Google Shape;47;p1"/>
          <p:cNvSpPr txBox="1">
            <a:spLocks noGrp="1"/>
          </p:cNvSpPr>
          <p:nvPr>
            <p:ph type="sldNum" idx="12"/>
          </p:nvPr>
        </p:nvSpPr>
        <p:spPr>
          <a:xfrm>
            <a:off x="12115800" y="9534526"/>
            <a:ext cx="3200400" cy="547688"/>
          </a:xfrm>
          <a:prstGeom prst="rect">
            <a:avLst/>
          </a:prstGeom>
          <a:noFill/>
          <a:ln>
            <a:noFill/>
          </a:ln>
        </p:spPr>
        <p:txBody>
          <a:bodyPr spcFirstLastPara="1" vert="horz" wrap="square" lIns="137138" tIns="68550" rIns="137138" bIns="68550" rtlCol="0" anchor="ctr" anchorCtr="0">
            <a:noAutofit/>
          </a:bodyPr>
          <a:lstStyle/>
          <a:p>
            <a:fld id="{00000000-1234-1234-1234-123412341234}" type="slidenum">
              <a:rPr lang="en-US"/>
              <a:pPr/>
              <a:t>11</a:t>
            </a:fld>
            <a:endParaRPr dirty="0"/>
          </a:p>
        </p:txBody>
      </p:sp>
      <p:sp>
        <p:nvSpPr>
          <p:cNvPr id="2" name="Rectangle 1">
            <a:extLst>
              <a:ext uri="{FF2B5EF4-FFF2-40B4-BE49-F238E27FC236}">
                <a16:creationId xmlns:a16="http://schemas.microsoft.com/office/drawing/2014/main" id="{3DFBDD0F-6A15-456A-97FE-9D45B76E62B3}"/>
              </a:ext>
            </a:extLst>
          </p:cNvPr>
          <p:cNvSpPr/>
          <p:nvPr/>
        </p:nvSpPr>
        <p:spPr>
          <a:xfrm>
            <a:off x="0" y="-144379"/>
            <a:ext cx="18288000" cy="1157037"/>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 name="Rectangle 2">
            <a:extLst>
              <a:ext uri="{FF2B5EF4-FFF2-40B4-BE49-F238E27FC236}">
                <a16:creationId xmlns:a16="http://schemas.microsoft.com/office/drawing/2014/main" id="{D2807EEC-96E5-48CA-96DF-6EF138C9FC71}"/>
              </a:ext>
            </a:extLst>
          </p:cNvPr>
          <p:cNvSpPr/>
          <p:nvPr/>
        </p:nvSpPr>
        <p:spPr>
          <a:xfrm>
            <a:off x="0" y="10082214"/>
            <a:ext cx="18288000" cy="333123"/>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4" name="Picture 3">
            <a:extLst>
              <a:ext uri="{FF2B5EF4-FFF2-40B4-BE49-F238E27FC236}">
                <a16:creationId xmlns:a16="http://schemas.microsoft.com/office/drawing/2014/main" id="{2F3944BF-A9D3-42F0-8877-85DFBD892AC9}"/>
              </a:ext>
            </a:extLst>
          </p:cNvPr>
          <p:cNvPicPr>
            <a:picLocks noChangeAspect="1"/>
          </p:cNvPicPr>
          <p:nvPr/>
        </p:nvPicPr>
        <p:blipFill>
          <a:blip r:embed="rId4"/>
          <a:stretch>
            <a:fillRect/>
          </a:stretch>
        </p:blipFill>
        <p:spPr>
          <a:xfrm>
            <a:off x="14508664" y="71510"/>
            <a:ext cx="2986671" cy="961058"/>
          </a:xfrm>
          <a:prstGeom prst="rect">
            <a:avLst/>
          </a:prstGeom>
        </p:spPr>
      </p:pic>
      <p:sp>
        <p:nvSpPr>
          <p:cNvPr id="6" name="Rectangle 5">
            <a:extLst>
              <a:ext uri="{FF2B5EF4-FFF2-40B4-BE49-F238E27FC236}">
                <a16:creationId xmlns:a16="http://schemas.microsoft.com/office/drawing/2014/main" id="{EF86FC28-6544-43E7-B90D-1A9B1986F8BA}"/>
              </a:ext>
            </a:extLst>
          </p:cNvPr>
          <p:cNvSpPr/>
          <p:nvPr/>
        </p:nvSpPr>
        <p:spPr>
          <a:xfrm>
            <a:off x="357385" y="1333500"/>
            <a:ext cx="3406702" cy="1248868"/>
          </a:xfrm>
          <a:prstGeom prst="rect">
            <a:avLst/>
          </a:prstGeom>
        </p:spPr>
        <p:txBody>
          <a:bodyPr wrap="none">
            <a:spAutoFit/>
          </a:bodyPr>
          <a:lstStyle/>
          <a:p>
            <a:pPr>
              <a:lnSpc>
                <a:spcPts val="8480"/>
              </a:lnSpc>
            </a:pPr>
            <a:r>
              <a:rPr lang="en-US" sz="9600" dirty="0">
                <a:solidFill>
                  <a:schemeClr val="bg1"/>
                </a:solidFill>
                <a:latin typeface="Shadows Into Light Two"/>
              </a:rPr>
              <a:t>Results</a:t>
            </a:r>
          </a:p>
        </p:txBody>
      </p:sp>
      <p:pic>
        <p:nvPicPr>
          <p:cNvPr id="7" name="Picture 6">
            <a:extLst>
              <a:ext uri="{FF2B5EF4-FFF2-40B4-BE49-F238E27FC236}">
                <a16:creationId xmlns:a16="http://schemas.microsoft.com/office/drawing/2014/main" id="{A5FC34F1-86E6-41BD-B030-AE5C26ABEFF7}"/>
              </a:ext>
            </a:extLst>
          </p:cNvPr>
          <p:cNvPicPr preferRelativeResize="0">
            <a:picLocks/>
          </p:cNvPicPr>
          <p:nvPr/>
        </p:nvPicPr>
        <p:blipFill>
          <a:blip r:embed="rId5">
            <a:extLst>
              <a:ext uri="{28A0092B-C50C-407E-A947-70E740481C1C}">
                <a14:useLocalDpi xmlns:a14="http://schemas.microsoft.com/office/drawing/2010/main" val="0"/>
              </a:ext>
            </a:extLst>
          </a:blip>
          <a:srcRect/>
          <a:stretch/>
        </p:blipFill>
        <p:spPr>
          <a:xfrm>
            <a:off x="357385" y="3594332"/>
            <a:ext cx="7415015" cy="5580000"/>
          </a:xfrm>
          <a:prstGeom prst="rect">
            <a:avLst/>
          </a:prstGeom>
        </p:spPr>
      </p:pic>
      <p:pic>
        <p:nvPicPr>
          <p:cNvPr id="9" name="Picture 8">
            <a:extLst>
              <a:ext uri="{FF2B5EF4-FFF2-40B4-BE49-F238E27FC236}">
                <a16:creationId xmlns:a16="http://schemas.microsoft.com/office/drawing/2014/main" id="{140D699C-A638-47D9-9BE8-CBEEA94EA657}"/>
              </a:ext>
            </a:extLst>
          </p:cNvPr>
          <p:cNvPicPr preferRelativeResize="0">
            <a:picLocks/>
          </p:cNvPicPr>
          <p:nvPr/>
        </p:nvPicPr>
        <p:blipFill>
          <a:blip r:embed="rId6">
            <a:extLst>
              <a:ext uri="{28A0092B-C50C-407E-A947-70E740481C1C}">
                <a14:useLocalDpi xmlns:a14="http://schemas.microsoft.com/office/drawing/2010/main" val="0"/>
              </a:ext>
            </a:extLst>
          </a:blip>
          <a:srcRect/>
          <a:stretch/>
        </p:blipFill>
        <p:spPr>
          <a:xfrm>
            <a:off x="8305800" y="3579292"/>
            <a:ext cx="7415015" cy="5580000"/>
          </a:xfrm>
          <a:prstGeom prst="rect">
            <a:avLst/>
          </a:prstGeom>
        </p:spPr>
      </p:pic>
    </p:spTree>
    <p:extLst>
      <p:ext uri="{BB962C8B-B14F-4D97-AF65-F5344CB8AC3E}">
        <p14:creationId xmlns:p14="http://schemas.microsoft.com/office/powerpoint/2010/main" val="14202759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5"/>
        <p:cNvGrpSpPr/>
        <p:nvPr/>
      </p:nvGrpSpPr>
      <p:grpSpPr>
        <a:xfrm>
          <a:off x="0" y="0"/>
          <a:ext cx="0" cy="0"/>
          <a:chOff x="0" y="0"/>
          <a:chExt cx="0" cy="0"/>
        </a:xfrm>
      </p:grpSpPr>
      <p:sp>
        <p:nvSpPr>
          <p:cNvPr id="14" name="Freeform 2">
            <a:extLst>
              <a:ext uri="{FF2B5EF4-FFF2-40B4-BE49-F238E27FC236}">
                <a16:creationId xmlns:a16="http://schemas.microsoft.com/office/drawing/2014/main" id="{ED46AC6E-89FC-4E93-AE73-E34FF3840FDF}"/>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3333" b="-3333"/>
            </a:stretch>
          </a:blipFill>
        </p:spPr>
      </p:sp>
      <p:sp>
        <p:nvSpPr>
          <p:cNvPr id="46" name="Google Shape;46;p1"/>
          <p:cNvSpPr txBox="1">
            <a:spLocks noGrp="1"/>
          </p:cNvSpPr>
          <p:nvPr>
            <p:ph type="dt" idx="10"/>
          </p:nvPr>
        </p:nvSpPr>
        <p:spPr>
          <a:xfrm>
            <a:off x="2971800" y="9534526"/>
            <a:ext cx="3200400" cy="547688"/>
          </a:xfrm>
          <a:prstGeom prst="rect">
            <a:avLst/>
          </a:prstGeom>
          <a:noFill/>
          <a:ln>
            <a:noFill/>
          </a:ln>
        </p:spPr>
        <p:txBody>
          <a:bodyPr spcFirstLastPara="1" vert="horz" wrap="square" lIns="137138" tIns="68550" rIns="137138" bIns="68550" rtlCol="0" anchor="ctr" anchorCtr="0">
            <a:noAutofit/>
          </a:bodyPr>
          <a:lstStyle/>
          <a:p>
            <a:r>
              <a:rPr lang="en-US" dirty="0"/>
              <a:t>22CS016</a:t>
            </a:r>
            <a:endParaRPr dirty="0"/>
          </a:p>
        </p:txBody>
      </p:sp>
      <p:sp>
        <p:nvSpPr>
          <p:cNvPr id="47" name="Google Shape;47;p1"/>
          <p:cNvSpPr txBox="1">
            <a:spLocks noGrp="1"/>
          </p:cNvSpPr>
          <p:nvPr>
            <p:ph type="sldNum" idx="12"/>
          </p:nvPr>
        </p:nvSpPr>
        <p:spPr>
          <a:xfrm>
            <a:off x="12115800" y="9534526"/>
            <a:ext cx="3200400" cy="547688"/>
          </a:xfrm>
          <a:prstGeom prst="rect">
            <a:avLst/>
          </a:prstGeom>
          <a:noFill/>
          <a:ln>
            <a:noFill/>
          </a:ln>
        </p:spPr>
        <p:txBody>
          <a:bodyPr spcFirstLastPara="1" vert="horz" wrap="square" lIns="137138" tIns="68550" rIns="137138" bIns="68550" rtlCol="0" anchor="ctr" anchorCtr="0">
            <a:noAutofit/>
          </a:bodyPr>
          <a:lstStyle/>
          <a:p>
            <a:fld id="{00000000-1234-1234-1234-123412341234}" type="slidenum">
              <a:rPr lang="en-US"/>
              <a:pPr/>
              <a:t>12</a:t>
            </a:fld>
            <a:endParaRPr dirty="0"/>
          </a:p>
        </p:txBody>
      </p:sp>
      <p:sp>
        <p:nvSpPr>
          <p:cNvPr id="2" name="Rectangle 1">
            <a:extLst>
              <a:ext uri="{FF2B5EF4-FFF2-40B4-BE49-F238E27FC236}">
                <a16:creationId xmlns:a16="http://schemas.microsoft.com/office/drawing/2014/main" id="{3DFBDD0F-6A15-456A-97FE-9D45B76E62B3}"/>
              </a:ext>
            </a:extLst>
          </p:cNvPr>
          <p:cNvSpPr/>
          <p:nvPr/>
        </p:nvSpPr>
        <p:spPr>
          <a:xfrm>
            <a:off x="0" y="-144379"/>
            <a:ext cx="18288000" cy="1157037"/>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 name="Rectangle 2">
            <a:extLst>
              <a:ext uri="{FF2B5EF4-FFF2-40B4-BE49-F238E27FC236}">
                <a16:creationId xmlns:a16="http://schemas.microsoft.com/office/drawing/2014/main" id="{D2807EEC-96E5-48CA-96DF-6EF138C9FC71}"/>
              </a:ext>
            </a:extLst>
          </p:cNvPr>
          <p:cNvSpPr/>
          <p:nvPr/>
        </p:nvSpPr>
        <p:spPr>
          <a:xfrm>
            <a:off x="0" y="10082214"/>
            <a:ext cx="18288000" cy="333123"/>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4" name="Picture 3">
            <a:extLst>
              <a:ext uri="{FF2B5EF4-FFF2-40B4-BE49-F238E27FC236}">
                <a16:creationId xmlns:a16="http://schemas.microsoft.com/office/drawing/2014/main" id="{2F3944BF-A9D3-42F0-8877-85DFBD892AC9}"/>
              </a:ext>
            </a:extLst>
          </p:cNvPr>
          <p:cNvPicPr>
            <a:picLocks noChangeAspect="1"/>
          </p:cNvPicPr>
          <p:nvPr/>
        </p:nvPicPr>
        <p:blipFill>
          <a:blip r:embed="rId4"/>
          <a:stretch>
            <a:fillRect/>
          </a:stretch>
        </p:blipFill>
        <p:spPr>
          <a:xfrm>
            <a:off x="14508664" y="71510"/>
            <a:ext cx="2986671" cy="961058"/>
          </a:xfrm>
          <a:prstGeom prst="rect">
            <a:avLst/>
          </a:prstGeom>
        </p:spPr>
      </p:pic>
      <p:sp>
        <p:nvSpPr>
          <p:cNvPr id="6" name="Rectangle 5">
            <a:extLst>
              <a:ext uri="{FF2B5EF4-FFF2-40B4-BE49-F238E27FC236}">
                <a16:creationId xmlns:a16="http://schemas.microsoft.com/office/drawing/2014/main" id="{EF86FC28-6544-43E7-B90D-1A9B1986F8BA}"/>
              </a:ext>
            </a:extLst>
          </p:cNvPr>
          <p:cNvSpPr/>
          <p:nvPr/>
        </p:nvSpPr>
        <p:spPr>
          <a:xfrm>
            <a:off x="357385" y="1333500"/>
            <a:ext cx="3406702" cy="1248868"/>
          </a:xfrm>
          <a:prstGeom prst="rect">
            <a:avLst/>
          </a:prstGeom>
        </p:spPr>
        <p:txBody>
          <a:bodyPr wrap="none">
            <a:spAutoFit/>
          </a:bodyPr>
          <a:lstStyle/>
          <a:p>
            <a:pPr>
              <a:lnSpc>
                <a:spcPts val="8480"/>
              </a:lnSpc>
            </a:pPr>
            <a:r>
              <a:rPr lang="en-US" sz="9600" dirty="0">
                <a:solidFill>
                  <a:schemeClr val="bg1"/>
                </a:solidFill>
                <a:latin typeface="Shadows Into Light Two"/>
              </a:rPr>
              <a:t>Results</a:t>
            </a:r>
          </a:p>
        </p:txBody>
      </p:sp>
      <p:pic>
        <p:nvPicPr>
          <p:cNvPr id="7" name="Picture 6">
            <a:extLst>
              <a:ext uri="{FF2B5EF4-FFF2-40B4-BE49-F238E27FC236}">
                <a16:creationId xmlns:a16="http://schemas.microsoft.com/office/drawing/2014/main" id="{A5FC34F1-86E6-41BD-B030-AE5C26ABEFF7}"/>
              </a:ext>
            </a:extLst>
          </p:cNvPr>
          <p:cNvPicPr preferRelativeResize="0">
            <a:picLocks/>
          </p:cNvPicPr>
          <p:nvPr/>
        </p:nvPicPr>
        <p:blipFill>
          <a:blip r:embed="rId5">
            <a:extLst>
              <a:ext uri="{28A0092B-C50C-407E-A947-70E740481C1C}">
                <a14:useLocalDpi xmlns:a14="http://schemas.microsoft.com/office/drawing/2010/main" val="0"/>
              </a:ext>
            </a:extLst>
          </a:blip>
          <a:srcRect/>
          <a:stretch/>
        </p:blipFill>
        <p:spPr>
          <a:xfrm>
            <a:off x="357385" y="3594332"/>
            <a:ext cx="7415015" cy="5580000"/>
          </a:xfrm>
          <a:prstGeom prst="rect">
            <a:avLst/>
          </a:prstGeom>
        </p:spPr>
      </p:pic>
      <p:pic>
        <p:nvPicPr>
          <p:cNvPr id="9" name="Picture 8">
            <a:extLst>
              <a:ext uri="{FF2B5EF4-FFF2-40B4-BE49-F238E27FC236}">
                <a16:creationId xmlns:a16="http://schemas.microsoft.com/office/drawing/2014/main" id="{140D699C-A638-47D9-9BE8-CBEEA94EA657}"/>
              </a:ext>
            </a:extLst>
          </p:cNvPr>
          <p:cNvPicPr preferRelativeResize="0">
            <a:picLocks/>
          </p:cNvPicPr>
          <p:nvPr/>
        </p:nvPicPr>
        <p:blipFill>
          <a:blip r:embed="rId6">
            <a:extLst>
              <a:ext uri="{28A0092B-C50C-407E-A947-70E740481C1C}">
                <a14:useLocalDpi xmlns:a14="http://schemas.microsoft.com/office/drawing/2010/main" val="0"/>
              </a:ext>
            </a:extLst>
          </a:blip>
          <a:srcRect/>
          <a:stretch/>
        </p:blipFill>
        <p:spPr>
          <a:xfrm>
            <a:off x="8305800" y="3579292"/>
            <a:ext cx="7415015" cy="5580000"/>
          </a:xfrm>
          <a:prstGeom prst="rect">
            <a:avLst/>
          </a:prstGeom>
        </p:spPr>
      </p:pic>
    </p:spTree>
    <p:extLst>
      <p:ext uri="{BB962C8B-B14F-4D97-AF65-F5344CB8AC3E}">
        <p14:creationId xmlns:p14="http://schemas.microsoft.com/office/powerpoint/2010/main" val="32787234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5"/>
        <p:cNvGrpSpPr/>
        <p:nvPr/>
      </p:nvGrpSpPr>
      <p:grpSpPr>
        <a:xfrm>
          <a:off x="0" y="0"/>
          <a:ext cx="0" cy="0"/>
          <a:chOff x="0" y="0"/>
          <a:chExt cx="0" cy="0"/>
        </a:xfrm>
      </p:grpSpPr>
      <p:sp>
        <p:nvSpPr>
          <p:cNvPr id="14" name="Freeform 2">
            <a:extLst>
              <a:ext uri="{FF2B5EF4-FFF2-40B4-BE49-F238E27FC236}">
                <a16:creationId xmlns:a16="http://schemas.microsoft.com/office/drawing/2014/main" id="{ED46AC6E-89FC-4E93-AE73-E34FF3840FDF}"/>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3333" b="-3333"/>
            </a:stretch>
          </a:blipFill>
        </p:spPr>
      </p:sp>
      <p:sp>
        <p:nvSpPr>
          <p:cNvPr id="46" name="Google Shape;46;p1"/>
          <p:cNvSpPr txBox="1">
            <a:spLocks noGrp="1"/>
          </p:cNvSpPr>
          <p:nvPr>
            <p:ph type="dt" idx="10"/>
          </p:nvPr>
        </p:nvSpPr>
        <p:spPr>
          <a:xfrm>
            <a:off x="2971800" y="9534526"/>
            <a:ext cx="3200400" cy="547688"/>
          </a:xfrm>
          <a:prstGeom prst="rect">
            <a:avLst/>
          </a:prstGeom>
          <a:noFill/>
          <a:ln>
            <a:noFill/>
          </a:ln>
        </p:spPr>
        <p:txBody>
          <a:bodyPr spcFirstLastPara="1" vert="horz" wrap="square" lIns="137138" tIns="68550" rIns="137138" bIns="68550" rtlCol="0" anchor="ctr" anchorCtr="0">
            <a:noAutofit/>
          </a:bodyPr>
          <a:lstStyle/>
          <a:p>
            <a:r>
              <a:rPr lang="en-US" dirty="0"/>
              <a:t>22CS016</a:t>
            </a:r>
            <a:endParaRPr dirty="0"/>
          </a:p>
        </p:txBody>
      </p:sp>
      <p:sp>
        <p:nvSpPr>
          <p:cNvPr id="47" name="Google Shape;47;p1"/>
          <p:cNvSpPr txBox="1">
            <a:spLocks noGrp="1"/>
          </p:cNvSpPr>
          <p:nvPr>
            <p:ph type="sldNum" idx="12"/>
          </p:nvPr>
        </p:nvSpPr>
        <p:spPr>
          <a:xfrm>
            <a:off x="12115800" y="9534526"/>
            <a:ext cx="3200400" cy="547688"/>
          </a:xfrm>
          <a:prstGeom prst="rect">
            <a:avLst/>
          </a:prstGeom>
          <a:noFill/>
          <a:ln>
            <a:noFill/>
          </a:ln>
        </p:spPr>
        <p:txBody>
          <a:bodyPr spcFirstLastPara="1" vert="horz" wrap="square" lIns="137138" tIns="68550" rIns="137138" bIns="68550" rtlCol="0" anchor="ctr" anchorCtr="0">
            <a:noAutofit/>
          </a:bodyPr>
          <a:lstStyle/>
          <a:p>
            <a:fld id="{00000000-1234-1234-1234-123412341234}" type="slidenum">
              <a:rPr lang="en-US"/>
              <a:pPr/>
              <a:t>13</a:t>
            </a:fld>
            <a:endParaRPr dirty="0"/>
          </a:p>
        </p:txBody>
      </p:sp>
      <p:sp>
        <p:nvSpPr>
          <p:cNvPr id="2" name="Rectangle 1">
            <a:extLst>
              <a:ext uri="{FF2B5EF4-FFF2-40B4-BE49-F238E27FC236}">
                <a16:creationId xmlns:a16="http://schemas.microsoft.com/office/drawing/2014/main" id="{3DFBDD0F-6A15-456A-97FE-9D45B76E62B3}"/>
              </a:ext>
            </a:extLst>
          </p:cNvPr>
          <p:cNvSpPr/>
          <p:nvPr/>
        </p:nvSpPr>
        <p:spPr>
          <a:xfrm>
            <a:off x="0" y="-144379"/>
            <a:ext cx="18288000" cy="1157037"/>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 name="Rectangle 2">
            <a:extLst>
              <a:ext uri="{FF2B5EF4-FFF2-40B4-BE49-F238E27FC236}">
                <a16:creationId xmlns:a16="http://schemas.microsoft.com/office/drawing/2014/main" id="{D2807EEC-96E5-48CA-96DF-6EF138C9FC71}"/>
              </a:ext>
            </a:extLst>
          </p:cNvPr>
          <p:cNvSpPr/>
          <p:nvPr/>
        </p:nvSpPr>
        <p:spPr>
          <a:xfrm>
            <a:off x="0" y="10082214"/>
            <a:ext cx="18288000" cy="333123"/>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4" name="Picture 3">
            <a:extLst>
              <a:ext uri="{FF2B5EF4-FFF2-40B4-BE49-F238E27FC236}">
                <a16:creationId xmlns:a16="http://schemas.microsoft.com/office/drawing/2014/main" id="{2F3944BF-A9D3-42F0-8877-85DFBD892AC9}"/>
              </a:ext>
            </a:extLst>
          </p:cNvPr>
          <p:cNvPicPr>
            <a:picLocks noChangeAspect="1"/>
          </p:cNvPicPr>
          <p:nvPr/>
        </p:nvPicPr>
        <p:blipFill>
          <a:blip r:embed="rId4"/>
          <a:stretch>
            <a:fillRect/>
          </a:stretch>
        </p:blipFill>
        <p:spPr>
          <a:xfrm>
            <a:off x="14508664" y="71510"/>
            <a:ext cx="2986671" cy="961058"/>
          </a:xfrm>
          <a:prstGeom prst="rect">
            <a:avLst/>
          </a:prstGeom>
        </p:spPr>
      </p:pic>
      <p:sp>
        <p:nvSpPr>
          <p:cNvPr id="6" name="Rectangle 5">
            <a:extLst>
              <a:ext uri="{FF2B5EF4-FFF2-40B4-BE49-F238E27FC236}">
                <a16:creationId xmlns:a16="http://schemas.microsoft.com/office/drawing/2014/main" id="{EF86FC28-6544-43E7-B90D-1A9B1986F8BA}"/>
              </a:ext>
            </a:extLst>
          </p:cNvPr>
          <p:cNvSpPr/>
          <p:nvPr/>
        </p:nvSpPr>
        <p:spPr>
          <a:xfrm>
            <a:off x="357385" y="1333500"/>
            <a:ext cx="3406702" cy="1248868"/>
          </a:xfrm>
          <a:prstGeom prst="rect">
            <a:avLst/>
          </a:prstGeom>
        </p:spPr>
        <p:txBody>
          <a:bodyPr wrap="none">
            <a:spAutoFit/>
          </a:bodyPr>
          <a:lstStyle/>
          <a:p>
            <a:pPr>
              <a:lnSpc>
                <a:spcPts val="8480"/>
              </a:lnSpc>
            </a:pPr>
            <a:r>
              <a:rPr lang="en-US" sz="9600" dirty="0">
                <a:solidFill>
                  <a:schemeClr val="bg1"/>
                </a:solidFill>
                <a:latin typeface="Shadows Into Light Two"/>
              </a:rPr>
              <a:t>Results</a:t>
            </a:r>
          </a:p>
        </p:txBody>
      </p:sp>
      <p:pic>
        <p:nvPicPr>
          <p:cNvPr id="7" name="Picture 6">
            <a:extLst>
              <a:ext uri="{FF2B5EF4-FFF2-40B4-BE49-F238E27FC236}">
                <a16:creationId xmlns:a16="http://schemas.microsoft.com/office/drawing/2014/main" id="{A5FC34F1-86E6-41BD-B030-AE5C26ABEFF7}"/>
              </a:ext>
            </a:extLst>
          </p:cNvPr>
          <p:cNvPicPr preferRelativeResize="0">
            <a:picLocks/>
          </p:cNvPicPr>
          <p:nvPr/>
        </p:nvPicPr>
        <p:blipFill>
          <a:blip r:embed="rId5">
            <a:extLst>
              <a:ext uri="{28A0092B-C50C-407E-A947-70E740481C1C}">
                <a14:useLocalDpi xmlns:a14="http://schemas.microsoft.com/office/drawing/2010/main" val="0"/>
              </a:ext>
            </a:extLst>
          </a:blip>
          <a:srcRect/>
          <a:stretch/>
        </p:blipFill>
        <p:spPr>
          <a:xfrm>
            <a:off x="357385" y="3594332"/>
            <a:ext cx="7415015" cy="5580000"/>
          </a:xfrm>
          <a:prstGeom prst="rect">
            <a:avLst/>
          </a:prstGeom>
        </p:spPr>
      </p:pic>
      <p:pic>
        <p:nvPicPr>
          <p:cNvPr id="9" name="Picture 8">
            <a:extLst>
              <a:ext uri="{FF2B5EF4-FFF2-40B4-BE49-F238E27FC236}">
                <a16:creationId xmlns:a16="http://schemas.microsoft.com/office/drawing/2014/main" id="{140D699C-A638-47D9-9BE8-CBEEA94EA657}"/>
              </a:ext>
            </a:extLst>
          </p:cNvPr>
          <p:cNvPicPr preferRelativeResize="0">
            <a:picLocks/>
          </p:cNvPicPr>
          <p:nvPr/>
        </p:nvPicPr>
        <p:blipFill>
          <a:blip r:embed="rId6">
            <a:extLst>
              <a:ext uri="{28A0092B-C50C-407E-A947-70E740481C1C}">
                <a14:useLocalDpi xmlns:a14="http://schemas.microsoft.com/office/drawing/2010/main" val="0"/>
              </a:ext>
            </a:extLst>
          </a:blip>
          <a:srcRect/>
          <a:stretch/>
        </p:blipFill>
        <p:spPr>
          <a:xfrm>
            <a:off x="8305799" y="3579292"/>
            <a:ext cx="7416000" cy="5580000"/>
          </a:xfrm>
          <a:prstGeom prst="rect">
            <a:avLst/>
          </a:prstGeom>
        </p:spPr>
      </p:pic>
    </p:spTree>
    <p:extLst>
      <p:ext uri="{BB962C8B-B14F-4D97-AF65-F5344CB8AC3E}">
        <p14:creationId xmlns:p14="http://schemas.microsoft.com/office/powerpoint/2010/main" val="14178372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5"/>
        <p:cNvGrpSpPr/>
        <p:nvPr/>
      </p:nvGrpSpPr>
      <p:grpSpPr>
        <a:xfrm>
          <a:off x="0" y="0"/>
          <a:ext cx="0" cy="0"/>
          <a:chOff x="0" y="0"/>
          <a:chExt cx="0" cy="0"/>
        </a:xfrm>
      </p:grpSpPr>
      <p:sp>
        <p:nvSpPr>
          <p:cNvPr id="14" name="Freeform 2">
            <a:extLst>
              <a:ext uri="{FF2B5EF4-FFF2-40B4-BE49-F238E27FC236}">
                <a16:creationId xmlns:a16="http://schemas.microsoft.com/office/drawing/2014/main" id="{ED46AC6E-89FC-4E93-AE73-E34FF3840FDF}"/>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3333" b="-3333"/>
            </a:stretch>
          </a:blipFill>
        </p:spPr>
      </p:sp>
      <p:sp>
        <p:nvSpPr>
          <p:cNvPr id="46" name="Google Shape;46;p1"/>
          <p:cNvSpPr txBox="1">
            <a:spLocks noGrp="1"/>
          </p:cNvSpPr>
          <p:nvPr>
            <p:ph type="dt" idx="10"/>
          </p:nvPr>
        </p:nvSpPr>
        <p:spPr>
          <a:xfrm>
            <a:off x="2971800" y="9534526"/>
            <a:ext cx="3200400" cy="547688"/>
          </a:xfrm>
          <a:prstGeom prst="rect">
            <a:avLst/>
          </a:prstGeom>
          <a:noFill/>
          <a:ln>
            <a:noFill/>
          </a:ln>
        </p:spPr>
        <p:txBody>
          <a:bodyPr spcFirstLastPara="1" vert="horz" wrap="square" lIns="137138" tIns="68550" rIns="137138" bIns="68550" rtlCol="0" anchor="ctr" anchorCtr="0">
            <a:noAutofit/>
          </a:bodyPr>
          <a:lstStyle/>
          <a:p>
            <a:r>
              <a:rPr lang="en-US" dirty="0"/>
              <a:t>22CS016</a:t>
            </a:r>
            <a:endParaRPr dirty="0"/>
          </a:p>
        </p:txBody>
      </p:sp>
      <p:sp>
        <p:nvSpPr>
          <p:cNvPr id="47" name="Google Shape;47;p1"/>
          <p:cNvSpPr txBox="1">
            <a:spLocks noGrp="1"/>
          </p:cNvSpPr>
          <p:nvPr>
            <p:ph type="sldNum" idx="12"/>
          </p:nvPr>
        </p:nvSpPr>
        <p:spPr>
          <a:xfrm>
            <a:off x="12115800" y="9534526"/>
            <a:ext cx="3200400" cy="547688"/>
          </a:xfrm>
          <a:prstGeom prst="rect">
            <a:avLst/>
          </a:prstGeom>
          <a:noFill/>
          <a:ln>
            <a:noFill/>
          </a:ln>
        </p:spPr>
        <p:txBody>
          <a:bodyPr spcFirstLastPara="1" vert="horz" wrap="square" lIns="137138" tIns="68550" rIns="137138" bIns="68550" rtlCol="0" anchor="ctr" anchorCtr="0">
            <a:noAutofit/>
          </a:bodyPr>
          <a:lstStyle/>
          <a:p>
            <a:fld id="{00000000-1234-1234-1234-123412341234}" type="slidenum">
              <a:rPr lang="en-US"/>
              <a:pPr/>
              <a:t>14</a:t>
            </a:fld>
            <a:endParaRPr dirty="0"/>
          </a:p>
        </p:txBody>
      </p:sp>
      <p:sp>
        <p:nvSpPr>
          <p:cNvPr id="2" name="Rectangle 1">
            <a:extLst>
              <a:ext uri="{FF2B5EF4-FFF2-40B4-BE49-F238E27FC236}">
                <a16:creationId xmlns:a16="http://schemas.microsoft.com/office/drawing/2014/main" id="{3DFBDD0F-6A15-456A-97FE-9D45B76E62B3}"/>
              </a:ext>
            </a:extLst>
          </p:cNvPr>
          <p:cNvSpPr/>
          <p:nvPr/>
        </p:nvSpPr>
        <p:spPr>
          <a:xfrm>
            <a:off x="0" y="-144379"/>
            <a:ext cx="18288000" cy="1157037"/>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 name="Rectangle 2">
            <a:extLst>
              <a:ext uri="{FF2B5EF4-FFF2-40B4-BE49-F238E27FC236}">
                <a16:creationId xmlns:a16="http://schemas.microsoft.com/office/drawing/2014/main" id="{D2807EEC-96E5-48CA-96DF-6EF138C9FC71}"/>
              </a:ext>
            </a:extLst>
          </p:cNvPr>
          <p:cNvSpPr/>
          <p:nvPr/>
        </p:nvSpPr>
        <p:spPr>
          <a:xfrm>
            <a:off x="0" y="10082214"/>
            <a:ext cx="18288000" cy="333123"/>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4" name="Picture 3">
            <a:extLst>
              <a:ext uri="{FF2B5EF4-FFF2-40B4-BE49-F238E27FC236}">
                <a16:creationId xmlns:a16="http://schemas.microsoft.com/office/drawing/2014/main" id="{2F3944BF-A9D3-42F0-8877-85DFBD892AC9}"/>
              </a:ext>
            </a:extLst>
          </p:cNvPr>
          <p:cNvPicPr>
            <a:picLocks noChangeAspect="1"/>
          </p:cNvPicPr>
          <p:nvPr/>
        </p:nvPicPr>
        <p:blipFill>
          <a:blip r:embed="rId4"/>
          <a:stretch>
            <a:fillRect/>
          </a:stretch>
        </p:blipFill>
        <p:spPr>
          <a:xfrm>
            <a:off x="14508664" y="71510"/>
            <a:ext cx="2986671" cy="961058"/>
          </a:xfrm>
          <a:prstGeom prst="rect">
            <a:avLst/>
          </a:prstGeom>
        </p:spPr>
      </p:pic>
      <p:sp>
        <p:nvSpPr>
          <p:cNvPr id="6" name="Rectangle 5">
            <a:extLst>
              <a:ext uri="{FF2B5EF4-FFF2-40B4-BE49-F238E27FC236}">
                <a16:creationId xmlns:a16="http://schemas.microsoft.com/office/drawing/2014/main" id="{EF86FC28-6544-43E7-B90D-1A9B1986F8BA}"/>
              </a:ext>
            </a:extLst>
          </p:cNvPr>
          <p:cNvSpPr/>
          <p:nvPr/>
        </p:nvSpPr>
        <p:spPr>
          <a:xfrm>
            <a:off x="357385" y="1333500"/>
            <a:ext cx="4698722" cy="1248868"/>
          </a:xfrm>
          <a:prstGeom prst="rect">
            <a:avLst/>
          </a:prstGeom>
        </p:spPr>
        <p:txBody>
          <a:bodyPr wrap="none">
            <a:spAutoFit/>
          </a:bodyPr>
          <a:lstStyle/>
          <a:p>
            <a:pPr>
              <a:lnSpc>
                <a:spcPts val="8480"/>
              </a:lnSpc>
            </a:pPr>
            <a:r>
              <a:rPr lang="en-US" sz="9600" dirty="0">
                <a:solidFill>
                  <a:schemeClr val="bg1"/>
                </a:solidFill>
                <a:latin typeface="Shadows Into Light Two"/>
              </a:rPr>
              <a:t>Conclusion</a:t>
            </a:r>
          </a:p>
        </p:txBody>
      </p:sp>
      <p:sp>
        <p:nvSpPr>
          <p:cNvPr id="8" name="Rectangle 7">
            <a:extLst>
              <a:ext uri="{FF2B5EF4-FFF2-40B4-BE49-F238E27FC236}">
                <a16:creationId xmlns:a16="http://schemas.microsoft.com/office/drawing/2014/main" id="{7B04E705-0674-4D82-8BEA-FF051926ECD0}"/>
              </a:ext>
            </a:extLst>
          </p:cNvPr>
          <p:cNvSpPr/>
          <p:nvPr/>
        </p:nvSpPr>
        <p:spPr>
          <a:xfrm>
            <a:off x="533399" y="2552700"/>
            <a:ext cx="10559321" cy="7211417"/>
          </a:xfrm>
          <a:prstGeom prst="rect">
            <a:avLst/>
          </a:prstGeom>
        </p:spPr>
        <p:txBody>
          <a:bodyPr wrap="square">
            <a:spAutoFit/>
          </a:bodyPr>
          <a:lstStyle/>
          <a:p>
            <a:pPr marL="225884" lvl="1">
              <a:lnSpc>
                <a:spcPts val="2929"/>
              </a:lnSpc>
            </a:pPr>
            <a:r>
              <a:rPr lang="en-US" sz="2400" dirty="0">
                <a:solidFill>
                  <a:schemeClr val="bg1"/>
                </a:solidFill>
                <a:latin typeface="Sanchez"/>
              </a:rPr>
              <a:t>Here are the main key points from the article:</a:t>
            </a:r>
          </a:p>
          <a:p>
            <a:pPr marL="225884" lvl="1">
              <a:lnSpc>
                <a:spcPts val="2929"/>
              </a:lnSpc>
            </a:pPr>
            <a:endParaRPr lang="en-US" sz="2400" dirty="0">
              <a:solidFill>
                <a:schemeClr val="bg1"/>
              </a:solidFill>
              <a:latin typeface="Sanchez"/>
            </a:endParaRPr>
          </a:p>
          <a:p>
            <a:pPr marL="568784" lvl="1" indent="-342900">
              <a:lnSpc>
                <a:spcPts val="2929"/>
              </a:lnSpc>
              <a:buFont typeface="Arial" panose="020B0604020202020204" pitchFamily="34" charset="0"/>
              <a:buChar char="•"/>
            </a:pPr>
            <a:r>
              <a:rPr lang="en-US" sz="2400" b="1" dirty="0">
                <a:solidFill>
                  <a:schemeClr val="bg1"/>
                </a:solidFill>
                <a:latin typeface="Sanchez"/>
              </a:rPr>
              <a:t>IPL Dataset analysis: </a:t>
            </a:r>
            <a:r>
              <a:rPr lang="en-US" sz="2400" dirty="0">
                <a:solidFill>
                  <a:schemeClr val="bg1"/>
                </a:solidFill>
                <a:latin typeface="Sanchez"/>
              </a:rPr>
              <a:t>This analysis includes checking for null values and replacing them, describing the dataset’s feature columns, and analyzing each feature.</a:t>
            </a:r>
          </a:p>
          <a:p>
            <a:pPr marL="568784" lvl="1" indent="-342900">
              <a:lnSpc>
                <a:spcPts val="2929"/>
              </a:lnSpc>
              <a:buFont typeface="Arial" panose="020B0604020202020204" pitchFamily="34" charset="0"/>
              <a:buChar char="•"/>
            </a:pPr>
            <a:endParaRPr lang="en-US" sz="2400" dirty="0">
              <a:solidFill>
                <a:schemeClr val="bg1"/>
              </a:solidFill>
              <a:latin typeface="Sanchez"/>
            </a:endParaRPr>
          </a:p>
          <a:p>
            <a:pPr marL="568784" lvl="1" indent="-342900">
              <a:lnSpc>
                <a:spcPts val="2929"/>
              </a:lnSpc>
              <a:buFont typeface="Arial" panose="020B0604020202020204" pitchFamily="34" charset="0"/>
              <a:buChar char="•"/>
            </a:pPr>
            <a:r>
              <a:rPr lang="en-US" sz="2400" b="1" dirty="0">
                <a:solidFill>
                  <a:schemeClr val="bg1"/>
                </a:solidFill>
                <a:latin typeface="Sanchez"/>
              </a:rPr>
              <a:t>Visualization of data: </a:t>
            </a:r>
            <a:r>
              <a:rPr lang="en-US" sz="2400" dirty="0">
                <a:solidFill>
                  <a:schemeClr val="bg1"/>
                </a:solidFill>
                <a:latin typeface="Sanchez"/>
              </a:rPr>
              <a:t>Done a graphical representation of the dataset in order to get an understanding of the teams, matches and the toss decision of the IPL Matches</a:t>
            </a:r>
          </a:p>
          <a:p>
            <a:pPr marL="568784" lvl="1" indent="-342900">
              <a:lnSpc>
                <a:spcPts val="2929"/>
              </a:lnSpc>
              <a:buFont typeface="Arial" panose="020B0604020202020204" pitchFamily="34" charset="0"/>
              <a:buChar char="•"/>
            </a:pPr>
            <a:endParaRPr lang="en-US" sz="2400" dirty="0">
              <a:solidFill>
                <a:schemeClr val="bg1"/>
              </a:solidFill>
              <a:latin typeface="Sanchez"/>
            </a:endParaRPr>
          </a:p>
          <a:p>
            <a:pPr marL="568784" lvl="1" indent="-342900">
              <a:lnSpc>
                <a:spcPts val="2929"/>
              </a:lnSpc>
              <a:buFont typeface="Arial" panose="020B0604020202020204" pitchFamily="34" charset="0"/>
              <a:buChar char="•"/>
            </a:pPr>
            <a:r>
              <a:rPr lang="en-US" sz="2400" b="1" dirty="0">
                <a:solidFill>
                  <a:schemeClr val="bg1"/>
                </a:solidFill>
                <a:latin typeface="Sanchez"/>
              </a:rPr>
              <a:t>Performed preprocessing techniques on the IPL Data: </a:t>
            </a:r>
            <a:r>
              <a:rPr lang="en-US" sz="2400" dirty="0">
                <a:solidFill>
                  <a:schemeClr val="bg1"/>
                </a:solidFill>
                <a:latin typeface="Sanchez"/>
              </a:rPr>
              <a:t>Performed several feature engineering techniques in order to make the dataset suitable for making the model. Encoding for converting categorical features to numerical features and techniques to avoid null values are used.</a:t>
            </a:r>
          </a:p>
          <a:p>
            <a:pPr marL="568784" lvl="1" indent="-342900">
              <a:lnSpc>
                <a:spcPts val="2929"/>
              </a:lnSpc>
              <a:buFont typeface="Arial" panose="020B0604020202020204" pitchFamily="34" charset="0"/>
              <a:buChar char="•"/>
            </a:pPr>
            <a:endParaRPr lang="en-US" sz="2400" dirty="0">
              <a:solidFill>
                <a:schemeClr val="bg1"/>
              </a:solidFill>
              <a:latin typeface="Sanchez"/>
            </a:endParaRPr>
          </a:p>
          <a:p>
            <a:pPr marL="568784" lvl="1" indent="-342900">
              <a:lnSpc>
                <a:spcPts val="2929"/>
              </a:lnSpc>
              <a:buFont typeface="Arial" panose="020B0604020202020204" pitchFamily="34" charset="0"/>
              <a:buChar char="•"/>
            </a:pPr>
            <a:r>
              <a:rPr lang="en-US" sz="2400" b="1" dirty="0">
                <a:solidFill>
                  <a:schemeClr val="bg1"/>
                </a:solidFill>
                <a:latin typeface="Sanchez"/>
              </a:rPr>
              <a:t>Model creation and Evaluation: </a:t>
            </a:r>
            <a:r>
              <a:rPr lang="en-US" sz="2400" dirty="0">
                <a:solidFill>
                  <a:schemeClr val="bg1"/>
                </a:solidFill>
                <a:latin typeface="Sanchez"/>
              </a:rPr>
              <a:t>This was the main part of the project, and we used the RandomForestClassifier model. Later we tested this model with the test set for evaluation.</a:t>
            </a:r>
          </a:p>
        </p:txBody>
      </p:sp>
      <p:sp>
        <p:nvSpPr>
          <p:cNvPr id="12" name="Freeform 3">
            <a:extLst>
              <a:ext uri="{FF2B5EF4-FFF2-40B4-BE49-F238E27FC236}">
                <a16:creationId xmlns:a16="http://schemas.microsoft.com/office/drawing/2014/main" id="{305D2E14-2CEB-4C49-88A3-D7C14D6791E0}"/>
              </a:ext>
            </a:extLst>
          </p:cNvPr>
          <p:cNvSpPr/>
          <p:nvPr/>
        </p:nvSpPr>
        <p:spPr>
          <a:xfrm>
            <a:off x="11240085" y="5306851"/>
            <a:ext cx="3200400" cy="4022889"/>
          </a:xfrm>
          <a:custGeom>
            <a:avLst/>
            <a:gdLst/>
            <a:ahLst/>
            <a:cxnLst/>
            <a:rect l="l" t="t" r="r" b="b"/>
            <a:pathLst>
              <a:path w="4620711" h="6406532">
                <a:moveTo>
                  <a:pt x="0" y="0"/>
                </a:moveTo>
                <a:lnTo>
                  <a:pt x="4620711" y="0"/>
                </a:lnTo>
                <a:lnTo>
                  <a:pt x="4620711" y="6406533"/>
                </a:lnTo>
                <a:lnTo>
                  <a:pt x="0" y="6406533"/>
                </a:lnTo>
                <a:lnTo>
                  <a:pt x="0" y="0"/>
                </a:lnTo>
                <a:close/>
              </a:path>
            </a:pathLst>
          </a:custGeom>
          <a:blipFill>
            <a:blip r:embed="rId5"/>
            <a:stretch>
              <a:fillRect/>
            </a:stretch>
          </a:blipFill>
        </p:spPr>
      </p:sp>
    </p:spTree>
    <p:extLst>
      <p:ext uri="{BB962C8B-B14F-4D97-AF65-F5344CB8AC3E}">
        <p14:creationId xmlns:p14="http://schemas.microsoft.com/office/powerpoint/2010/main" val="10491574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5"/>
        <p:cNvGrpSpPr/>
        <p:nvPr/>
      </p:nvGrpSpPr>
      <p:grpSpPr>
        <a:xfrm>
          <a:off x="0" y="0"/>
          <a:ext cx="0" cy="0"/>
          <a:chOff x="0" y="0"/>
          <a:chExt cx="0" cy="0"/>
        </a:xfrm>
      </p:grpSpPr>
      <p:sp>
        <p:nvSpPr>
          <p:cNvPr id="14" name="Freeform 2">
            <a:extLst>
              <a:ext uri="{FF2B5EF4-FFF2-40B4-BE49-F238E27FC236}">
                <a16:creationId xmlns:a16="http://schemas.microsoft.com/office/drawing/2014/main" id="{ED46AC6E-89FC-4E93-AE73-E34FF3840FDF}"/>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3333" b="-3333"/>
            </a:stretch>
          </a:blipFill>
        </p:spPr>
      </p:sp>
      <p:sp>
        <p:nvSpPr>
          <p:cNvPr id="46" name="Google Shape;46;p1"/>
          <p:cNvSpPr txBox="1">
            <a:spLocks noGrp="1"/>
          </p:cNvSpPr>
          <p:nvPr>
            <p:ph type="dt" idx="10"/>
          </p:nvPr>
        </p:nvSpPr>
        <p:spPr>
          <a:xfrm>
            <a:off x="2971800" y="9534526"/>
            <a:ext cx="3200400" cy="547688"/>
          </a:xfrm>
          <a:prstGeom prst="rect">
            <a:avLst/>
          </a:prstGeom>
          <a:noFill/>
          <a:ln>
            <a:noFill/>
          </a:ln>
        </p:spPr>
        <p:txBody>
          <a:bodyPr spcFirstLastPara="1" vert="horz" wrap="square" lIns="137138" tIns="68550" rIns="137138" bIns="68550" rtlCol="0" anchor="ctr" anchorCtr="0">
            <a:noAutofit/>
          </a:bodyPr>
          <a:lstStyle/>
          <a:p>
            <a:r>
              <a:rPr lang="en-US" dirty="0"/>
              <a:t>22CS016</a:t>
            </a:r>
            <a:endParaRPr dirty="0"/>
          </a:p>
        </p:txBody>
      </p:sp>
      <p:sp>
        <p:nvSpPr>
          <p:cNvPr id="47" name="Google Shape;47;p1"/>
          <p:cNvSpPr txBox="1">
            <a:spLocks noGrp="1"/>
          </p:cNvSpPr>
          <p:nvPr>
            <p:ph type="sldNum" idx="12"/>
          </p:nvPr>
        </p:nvSpPr>
        <p:spPr>
          <a:xfrm>
            <a:off x="12115800" y="9534526"/>
            <a:ext cx="3200400" cy="547688"/>
          </a:xfrm>
          <a:prstGeom prst="rect">
            <a:avLst/>
          </a:prstGeom>
          <a:noFill/>
          <a:ln>
            <a:noFill/>
          </a:ln>
        </p:spPr>
        <p:txBody>
          <a:bodyPr spcFirstLastPara="1" vert="horz" wrap="square" lIns="137138" tIns="68550" rIns="137138" bIns="68550" rtlCol="0" anchor="ctr" anchorCtr="0">
            <a:noAutofit/>
          </a:bodyPr>
          <a:lstStyle/>
          <a:p>
            <a:fld id="{00000000-1234-1234-1234-123412341234}" type="slidenum">
              <a:rPr lang="en-US"/>
              <a:pPr/>
              <a:t>15</a:t>
            </a:fld>
            <a:endParaRPr dirty="0"/>
          </a:p>
        </p:txBody>
      </p:sp>
      <p:sp>
        <p:nvSpPr>
          <p:cNvPr id="2" name="Rectangle 1">
            <a:extLst>
              <a:ext uri="{FF2B5EF4-FFF2-40B4-BE49-F238E27FC236}">
                <a16:creationId xmlns:a16="http://schemas.microsoft.com/office/drawing/2014/main" id="{3DFBDD0F-6A15-456A-97FE-9D45B76E62B3}"/>
              </a:ext>
            </a:extLst>
          </p:cNvPr>
          <p:cNvSpPr/>
          <p:nvPr/>
        </p:nvSpPr>
        <p:spPr>
          <a:xfrm>
            <a:off x="0" y="-144379"/>
            <a:ext cx="18288000" cy="1157037"/>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 name="Rectangle 2">
            <a:extLst>
              <a:ext uri="{FF2B5EF4-FFF2-40B4-BE49-F238E27FC236}">
                <a16:creationId xmlns:a16="http://schemas.microsoft.com/office/drawing/2014/main" id="{D2807EEC-96E5-48CA-96DF-6EF138C9FC71}"/>
              </a:ext>
            </a:extLst>
          </p:cNvPr>
          <p:cNvSpPr/>
          <p:nvPr/>
        </p:nvSpPr>
        <p:spPr>
          <a:xfrm>
            <a:off x="0" y="10082214"/>
            <a:ext cx="18288000" cy="333123"/>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4" name="Picture 3">
            <a:extLst>
              <a:ext uri="{FF2B5EF4-FFF2-40B4-BE49-F238E27FC236}">
                <a16:creationId xmlns:a16="http://schemas.microsoft.com/office/drawing/2014/main" id="{2F3944BF-A9D3-42F0-8877-85DFBD892AC9}"/>
              </a:ext>
            </a:extLst>
          </p:cNvPr>
          <p:cNvPicPr>
            <a:picLocks noChangeAspect="1"/>
          </p:cNvPicPr>
          <p:nvPr/>
        </p:nvPicPr>
        <p:blipFill>
          <a:blip r:embed="rId4"/>
          <a:stretch>
            <a:fillRect/>
          </a:stretch>
        </p:blipFill>
        <p:spPr>
          <a:xfrm>
            <a:off x="14508664" y="71510"/>
            <a:ext cx="2986671" cy="961058"/>
          </a:xfrm>
          <a:prstGeom prst="rect">
            <a:avLst/>
          </a:prstGeom>
        </p:spPr>
      </p:pic>
      <p:sp>
        <p:nvSpPr>
          <p:cNvPr id="6" name="Rectangle 5">
            <a:extLst>
              <a:ext uri="{FF2B5EF4-FFF2-40B4-BE49-F238E27FC236}">
                <a16:creationId xmlns:a16="http://schemas.microsoft.com/office/drawing/2014/main" id="{EF86FC28-6544-43E7-B90D-1A9B1986F8BA}"/>
              </a:ext>
            </a:extLst>
          </p:cNvPr>
          <p:cNvSpPr/>
          <p:nvPr/>
        </p:nvSpPr>
        <p:spPr>
          <a:xfrm>
            <a:off x="357385" y="1333500"/>
            <a:ext cx="5043368" cy="1248868"/>
          </a:xfrm>
          <a:prstGeom prst="rect">
            <a:avLst/>
          </a:prstGeom>
        </p:spPr>
        <p:txBody>
          <a:bodyPr wrap="none">
            <a:spAutoFit/>
          </a:bodyPr>
          <a:lstStyle/>
          <a:p>
            <a:pPr>
              <a:lnSpc>
                <a:spcPts val="8480"/>
              </a:lnSpc>
            </a:pPr>
            <a:r>
              <a:rPr lang="en-US" sz="9600" dirty="0">
                <a:solidFill>
                  <a:schemeClr val="bg1"/>
                </a:solidFill>
                <a:latin typeface="Shadows Into Light Two"/>
              </a:rPr>
              <a:t>Reference</a:t>
            </a:r>
          </a:p>
        </p:txBody>
      </p:sp>
      <p:sp>
        <p:nvSpPr>
          <p:cNvPr id="8" name="Rectangle 7">
            <a:extLst>
              <a:ext uri="{FF2B5EF4-FFF2-40B4-BE49-F238E27FC236}">
                <a16:creationId xmlns:a16="http://schemas.microsoft.com/office/drawing/2014/main" id="{7B04E705-0674-4D82-8BEA-FF051926ECD0}"/>
              </a:ext>
            </a:extLst>
          </p:cNvPr>
          <p:cNvSpPr/>
          <p:nvPr/>
        </p:nvSpPr>
        <p:spPr>
          <a:xfrm>
            <a:off x="533399" y="3354429"/>
            <a:ext cx="9225197" cy="3084471"/>
          </a:xfrm>
          <a:prstGeom prst="rect">
            <a:avLst/>
          </a:prstGeom>
        </p:spPr>
        <p:txBody>
          <a:bodyPr wrap="square">
            <a:spAutoFit/>
          </a:bodyPr>
          <a:lstStyle/>
          <a:p>
            <a:pPr marL="451768" lvl="1" indent="-225884">
              <a:lnSpc>
                <a:spcPts val="2929"/>
              </a:lnSpc>
              <a:buFont typeface="Arial"/>
              <a:buChar char="•"/>
            </a:pPr>
            <a:r>
              <a:rPr lang="en-US" sz="2400" b="1" dirty="0">
                <a:solidFill>
                  <a:schemeClr val="bg1"/>
                </a:solidFill>
                <a:latin typeface="Sanchez"/>
              </a:rPr>
              <a:t>Dataset</a:t>
            </a:r>
            <a:r>
              <a:rPr lang="en-US" sz="2400" dirty="0">
                <a:solidFill>
                  <a:schemeClr val="bg1"/>
                </a:solidFill>
                <a:latin typeface="Sanchez"/>
              </a:rPr>
              <a:t>: </a:t>
            </a:r>
            <a:r>
              <a:rPr lang="en-US" sz="2400" dirty="0">
                <a:solidFill>
                  <a:schemeClr val="bg1"/>
                </a:solidFill>
                <a:latin typeface="Sanchez"/>
                <a:hlinkClick r:id="rId5"/>
              </a:rPr>
              <a:t>https://www.kaggle.com/datasets/ramjidoolla/ipl-data-set</a:t>
            </a:r>
            <a:endParaRPr lang="en-US" sz="2400" dirty="0">
              <a:solidFill>
                <a:schemeClr val="bg1"/>
              </a:solidFill>
              <a:latin typeface="Sanchez"/>
            </a:endParaRPr>
          </a:p>
          <a:p>
            <a:pPr marL="451768" lvl="1" indent="-225884">
              <a:lnSpc>
                <a:spcPts val="2929"/>
              </a:lnSpc>
              <a:buFont typeface="Arial"/>
              <a:buChar char="•"/>
            </a:pPr>
            <a:endParaRPr lang="en-US" sz="2400" dirty="0">
              <a:solidFill>
                <a:schemeClr val="bg1"/>
              </a:solidFill>
              <a:latin typeface="Sanchez"/>
            </a:endParaRPr>
          </a:p>
          <a:p>
            <a:pPr marL="451768" lvl="1" indent="-225884">
              <a:lnSpc>
                <a:spcPts val="2929"/>
              </a:lnSpc>
              <a:buFont typeface="Arial"/>
              <a:buChar char="•"/>
            </a:pPr>
            <a:endParaRPr lang="en-US" sz="2400" dirty="0">
              <a:solidFill>
                <a:schemeClr val="bg1"/>
              </a:solidFill>
              <a:latin typeface="Sanchez"/>
            </a:endParaRPr>
          </a:p>
          <a:p>
            <a:pPr marL="451768" lvl="1" indent="-225884">
              <a:lnSpc>
                <a:spcPts val="2929"/>
              </a:lnSpc>
              <a:buFont typeface="Arial"/>
              <a:buChar char="•"/>
            </a:pPr>
            <a:endParaRPr lang="en-US" sz="2400" dirty="0">
              <a:solidFill>
                <a:schemeClr val="bg1"/>
              </a:solidFill>
              <a:latin typeface="Sanchez"/>
            </a:endParaRPr>
          </a:p>
          <a:p>
            <a:pPr marL="451768" lvl="1" indent="-225884">
              <a:lnSpc>
                <a:spcPts val="2929"/>
              </a:lnSpc>
              <a:buFont typeface="Arial"/>
              <a:buChar char="•"/>
            </a:pPr>
            <a:r>
              <a:rPr lang="en-US" sz="2400" b="1" dirty="0">
                <a:solidFill>
                  <a:schemeClr val="bg1"/>
                </a:solidFill>
                <a:latin typeface="Sanchez"/>
              </a:rPr>
              <a:t>Project</a:t>
            </a:r>
            <a:r>
              <a:rPr lang="en-US" sz="2400" dirty="0">
                <a:solidFill>
                  <a:schemeClr val="bg1"/>
                </a:solidFill>
                <a:latin typeface="Sanchez"/>
              </a:rPr>
              <a:t>: </a:t>
            </a:r>
            <a:r>
              <a:rPr lang="en-US" sz="2400" dirty="0">
                <a:solidFill>
                  <a:schemeClr val="bg1"/>
                </a:solidFill>
                <a:latin typeface="Sanchez"/>
                <a:hlinkClick r:id="rId6"/>
              </a:rPr>
              <a:t>https://www.codespeedy.com/sports-predictor-using-python-in-machine-learning/</a:t>
            </a:r>
            <a:endParaRPr lang="en-US" sz="2400" dirty="0">
              <a:solidFill>
                <a:schemeClr val="bg1"/>
              </a:solidFill>
              <a:latin typeface="Sanchez"/>
            </a:endParaRPr>
          </a:p>
          <a:p>
            <a:pPr marL="451768" lvl="1" indent="-225884">
              <a:lnSpc>
                <a:spcPts val="2929"/>
              </a:lnSpc>
              <a:buFont typeface="Arial"/>
              <a:buChar char="•"/>
            </a:pPr>
            <a:endParaRPr lang="en-US" sz="2400" dirty="0">
              <a:solidFill>
                <a:schemeClr val="bg1"/>
              </a:solidFill>
              <a:latin typeface="Sanchez"/>
            </a:endParaRPr>
          </a:p>
        </p:txBody>
      </p:sp>
      <p:sp>
        <p:nvSpPr>
          <p:cNvPr id="12" name="Freeform 5">
            <a:extLst>
              <a:ext uri="{FF2B5EF4-FFF2-40B4-BE49-F238E27FC236}">
                <a16:creationId xmlns:a16="http://schemas.microsoft.com/office/drawing/2014/main" id="{0002685E-9A02-455A-81AD-22AD58B7362B}"/>
              </a:ext>
            </a:extLst>
          </p:cNvPr>
          <p:cNvSpPr/>
          <p:nvPr/>
        </p:nvSpPr>
        <p:spPr>
          <a:xfrm>
            <a:off x="8366884" y="598234"/>
            <a:ext cx="3362077" cy="3324253"/>
          </a:xfrm>
          <a:custGeom>
            <a:avLst/>
            <a:gdLst/>
            <a:ahLst/>
            <a:cxnLst/>
            <a:rect l="l" t="t" r="r" b="b"/>
            <a:pathLst>
              <a:path w="3362077" h="3324253">
                <a:moveTo>
                  <a:pt x="0" y="0"/>
                </a:moveTo>
                <a:lnTo>
                  <a:pt x="3362077" y="0"/>
                </a:lnTo>
                <a:lnTo>
                  <a:pt x="3362077" y="3324253"/>
                </a:lnTo>
                <a:lnTo>
                  <a:pt x="0" y="3324253"/>
                </a:lnTo>
                <a:lnTo>
                  <a:pt x="0" y="0"/>
                </a:lnTo>
                <a:close/>
              </a:path>
            </a:pathLst>
          </a:custGeom>
          <a:blipFill>
            <a:blip r:embed="rId7">
              <a:alphaModFix amt="18000"/>
            </a:blip>
            <a:stretch>
              <a:fillRect/>
            </a:stretch>
          </a:blipFill>
        </p:spPr>
      </p:sp>
      <p:sp>
        <p:nvSpPr>
          <p:cNvPr id="13" name="Freeform 12">
            <a:extLst>
              <a:ext uri="{FF2B5EF4-FFF2-40B4-BE49-F238E27FC236}">
                <a16:creationId xmlns:a16="http://schemas.microsoft.com/office/drawing/2014/main" id="{8EFB09D0-7C00-4B8B-873C-9F2048E07DDF}"/>
              </a:ext>
            </a:extLst>
          </p:cNvPr>
          <p:cNvSpPr/>
          <p:nvPr/>
        </p:nvSpPr>
        <p:spPr>
          <a:xfrm>
            <a:off x="14199007" y="7813040"/>
            <a:ext cx="2318608" cy="2292524"/>
          </a:xfrm>
          <a:custGeom>
            <a:avLst/>
            <a:gdLst/>
            <a:ahLst/>
            <a:cxnLst/>
            <a:rect l="l" t="t" r="r" b="b"/>
            <a:pathLst>
              <a:path w="2318608" h="2292524">
                <a:moveTo>
                  <a:pt x="0" y="0"/>
                </a:moveTo>
                <a:lnTo>
                  <a:pt x="2318608" y="0"/>
                </a:lnTo>
                <a:lnTo>
                  <a:pt x="2318608" y="2292523"/>
                </a:lnTo>
                <a:lnTo>
                  <a:pt x="0" y="2292523"/>
                </a:lnTo>
                <a:lnTo>
                  <a:pt x="0" y="0"/>
                </a:lnTo>
                <a:close/>
              </a:path>
            </a:pathLst>
          </a:custGeom>
          <a:blipFill>
            <a:blip r:embed="rId7">
              <a:alphaModFix amt="18000"/>
            </a:blip>
            <a:stretch>
              <a:fillRect/>
            </a:stretch>
          </a:blipFill>
        </p:spPr>
      </p:sp>
      <p:sp>
        <p:nvSpPr>
          <p:cNvPr id="16" name="Freeform 3">
            <a:extLst>
              <a:ext uri="{FF2B5EF4-FFF2-40B4-BE49-F238E27FC236}">
                <a16:creationId xmlns:a16="http://schemas.microsoft.com/office/drawing/2014/main" id="{5D49B0A2-528E-4038-8BF6-744C6376CD18}"/>
              </a:ext>
            </a:extLst>
          </p:cNvPr>
          <p:cNvSpPr/>
          <p:nvPr/>
        </p:nvSpPr>
        <p:spPr>
          <a:xfrm>
            <a:off x="9173959" y="2021223"/>
            <a:ext cx="6170315" cy="7751411"/>
          </a:xfrm>
          <a:custGeom>
            <a:avLst/>
            <a:gdLst/>
            <a:ahLst/>
            <a:cxnLst/>
            <a:rect l="l" t="t" r="r" b="b"/>
            <a:pathLst>
              <a:path w="8857462" h="11413199">
                <a:moveTo>
                  <a:pt x="0" y="0"/>
                </a:moveTo>
                <a:lnTo>
                  <a:pt x="8857462" y="0"/>
                </a:lnTo>
                <a:lnTo>
                  <a:pt x="8857462" y="11413199"/>
                </a:lnTo>
                <a:lnTo>
                  <a:pt x="0" y="11413199"/>
                </a:lnTo>
                <a:lnTo>
                  <a:pt x="0" y="0"/>
                </a:lnTo>
                <a:close/>
              </a:path>
            </a:pathLst>
          </a:custGeom>
          <a:blipFill>
            <a:blip r:embed="rId8">
              <a:alphaModFix amt="15000"/>
              <a:lum contrast="40000"/>
              <a:extLst>
                <a:ext uri="{96DAC541-7B7A-43D3-8B79-37D633B846F1}">
                  <asvg:svgBlip xmlns:asvg="http://schemas.microsoft.com/office/drawing/2016/SVG/main" r:embed="rId9"/>
                </a:ext>
              </a:extLst>
            </a:blip>
            <a:stretch>
              <a:fillRect/>
            </a:stretch>
          </a:blipFill>
        </p:spPr>
      </p:sp>
    </p:spTree>
    <p:extLst>
      <p:ext uri="{BB962C8B-B14F-4D97-AF65-F5344CB8AC3E}">
        <p14:creationId xmlns:p14="http://schemas.microsoft.com/office/powerpoint/2010/main" val="24602367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5"/>
        <p:cNvGrpSpPr/>
        <p:nvPr/>
      </p:nvGrpSpPr>
      <p:grpSpPr>
        <a:xfrm>
          <a:off x="0" y="0"/>
          <a:ext cx="0" cy="0"/>
          <a:chOff x="0" y="0"/>
          <a:chExt cx="0" cy="0"/>
        </a:xfrm>
      </p:grpSpPr>
      <p:sp>
        <p:nvSpPr>
          <p:cNvPr id="11" name="Freeform 2">
            <a:extLst>
              <a:ext uri="{FF2B5EF4-FFF2-40B4-BE49-F238E27FC236}">
                <a16:creationId xmlns:a16="http://schemas.microsoft.com/office/drawing/2014/main" id="{BD2DA59F-176C-47D4-8981-C59ED2E2151A}"/>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9333" b="-9333"/>
            </a:stretch>
          </a:blipFill>
        </p:spPr>
      </p:sp>
      <p:sp>
        <p:nvSpPr>
          <p:cNvPr id="46" name="Google Shape;46;p1"/>
          <p:cNvSpPr txBox="1">
            <a:spLocks noGrp="1"/>
          </p:cNvSpPr>
          <p:nvPr>
            <p:ph type="dt" idx="10"/>
          </p:nvPr>
        </p:nvSpPr>
        <p:spPr>
          <a:xfrm>
            <a:off x="2971800" y="9534526"/>
            <a:ext cx="3200400" cy="547688"/>
          </a:xfrm>
          <a:prstGeom prst="rect">
            <a:avLst/>
          </a:prstGeom>
          <a:noFill/>
          <a:ln>
            <a:noFill/>
          </a:ln>
        </p:spPr>
        <p:txBody>
          <a:bodyPr spcFirstLastPara="1" vert="horz" wrap="square" lIns="137138" tIns="68550" rIns="137138" bIns="68550" rtlCol="0" anchor="ctr" anchorCtr="0">
            <a:noAutofit/>
          </a:bodyPr>
          <a:lstStyle/>
          <a:p>
            <a:r>
              <a:rPr lang="en-US" dirty="0"/>
              <a:t>22CS016</a:t>
            </a:r>
            <a:endParaRPr dirty="0"/>
          </a:p>
        </p:txBody>
      </p:sp>
      <p:sp>
        <p:nvSpPr>
          <p:cNvPr id="47" name="Google Shape;47;p1"/>
          <p:cNvSpPr txBox="1">
            <a:spLocks noGrp="1"/>
          </p:cNvSpPr>
          <p:nvPr>
            <p:ph type="sldNum" idx="12"/>
          </p:nvPr>
        </p:nvSpPr>
        <p:spPr>
          <a:xfrm>
            <a:off x="12115800" y="9534526"/>
            <a:ext cx="3200400" cy="547688"/>
          </a:xfrm>
          <a:prstGeom prst="rect">
            <a:avLst/>
          </a:prstGeom>
          <a:noFill/>
          <a:ln>
            <a:noFill/>
          </a:ln>
        </p:spPr>
        <p:txBody>
          <a:bodyPr spcFirstLastPara="1" vert="horz" wrap="square" lIns="137138" tIns="68550" rIns="137138" bIns="68550" rtlCol="0" anchor="ctr" anchorCtr="0">
            <a:noAutofit/>
          </a:bodyPr>
          <a:lstStyle/>
          <a:p>
            <a:fld id="{00000000-1234-1234-1234-123412341234}" type="slidenum">
              <a:rPr lang="en-US"/>
              <a:pPr/>
              <a:t>16</a:t>
            </a:fld>
            <a:endParaRPr dirty="0"/>
          </a:p>
        </p:txBody>
      </p:sp>
      <p:sp>
        <p:nvSpPr>
          <p:cNvPr id="2" name="Rectangle 1">
            <a:extLst>
              <a:ext uri="{FF2B5EF4-FFF2-40B4-BE49-F238E27FC236}">
                <a16:creationId xmlns:a16="http://schemas.microsoft.com/office/drawing/2014/main" id="{3DFBDD0F-6A15-456A-97FE-9D45B76E62B3}"/>
              </a:ext>
            </a:extLst>
          </p:cNvPr>
          <p:cNvSpPr/>
          <p:nvPr/>
        </p:nvSpPr>
        <p:spPr>
          <a:xfrm>
            <a:off x="0" y="-144379"/>
            <a:ext cx="18288000" cy="1157037"/>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 name="Rectangle 2">
            <a:extLst>
              <a:ext uri="{FF2B5EF4-FFF2-40B4-BE49-F238E27FC236}">
                <a16:creationId xmlns:a16="http://schemas.microsoft.com/office/drawing/2014/main" id="{D2807EEC-96E5-48CA-96DF-6EF138C9FC71}"/>
              </a:ext>
            </a:extLst>
          </p:cNvPr>
          <p:cNvSpPr/>
          <p:nvPr/>
        </p:nvSpPr>
        <p:spPr>
          <a:xfrm>
            <a:off x="0" y="10082214"/>
            <a:ext cx="18288000" cy="333123"/>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4" name="Picture 3">
            <a:extLst>
              <a:ext uri="{FF2B5EF4-FFF2-40B4-BE49-F238E27FC236}">
                <a16:creationId xmlns:a16="http://schemas.microsoft.com/office/drawing/2014/main" id="{2F3944BF-A9D3-42F0-8877-85DFBD892AC9}"/>
              </a:ext>
            </a:extLst>
          </p:cNvPr>
          <p:cNvPicPr>
            <a:picLocks noChangeAspect="1"/>
          </p:cNvPicPr>
          <p:nvPr/>
        </p:nvPicPr>
        <p:blipFill>
          <a:blip r:embed="rId4"/>
          <a:stretch>
            <a:fillRect/>
          </a:stretch>
        </p:blipFill>
        <p:spPr>
          <a:xfrm>
            <a:off x="14508664" y="71510"/>
            <a:ext cx="2986671" cy="961058"/>
          </a:xfrm>
          <a:prstGeom prst="rect">
            <a:avLst/>
          </a:prstGeom>
        </p:spPr>
      </p:pic>
      <p:sp>
        <p:nvSpPr>
          <p:cNvPr id="5" name="Rectangle 4">
            <a:extLst>
              <a:ext uri="{FF2B5EF4-FFF2-40B4-BE49-F238E27FC236}">
                <a16:creationId xmlns:a16="http://schemas.microsoft.com/office/drawing/2014/main" id="{4D61A650-3014-41B9-9E76-43A2B0D0BCEF}"/>
              </a:ext>
            </a:extLst>
          </p:cNvPr>
          <p:cNvSpPr/>
          <p:nvPr/>
        </p:nvSpPr>
        <p:spPr>
          <a:xfrm>
            <a:off x="5777057" y="4247421"/>
            <a:ext cx="5867400" cy="1792157"/>
          </a:xfrm>
          <a:prstGeom prst="rect">
            <a:avLst/>
          </a:prstGeom>
        </p:spPr>
        <p:txBody>
          <a:bodyPr wrap="square">
            <a:spAutoFit/>
          </a:bodyPr>
          <a:lstStyle/>
          <a:p>
            <a:pPr algn="ctr">
              <a:lnSpc>
                <a:spcPts val="12925"/>
              </a:lnSpc>
            </a:pPr>
            <a:r>
              <a:rPr lang="en-US" sz="13000" dirty="0">
                <a:solidFill>
                  <a:schemeClr val="bg1"/>
                </a:solidFill>
                <a:latin typeface="Shadows Into Light Two"/>
              </a:rPr>
              <a:t>The End</a:t>
            </a:r>
          </a:p>
        </p:txBody>
      </p:sp>
    </p:spTree>
    <p:extLst>
      <p:ext uri="{BB962C8B-B14F-4D97-AF65-F5344CB8AC3E}">
        <p14:creationId xmlns:p14="http://schemas.microsoft.com/office/powerpoint/2010/main" val="25054750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5"/>
        <p:cNvGrpSpPr/>
        <p:nvPr/>
      </p:nvGrpSpPr>
      <p:grpSpPr>
        <a:xfrm>
          <a:off x="0" y="0"/>
          <a:ext cx="0" cy="0"/>
          <a:chOff x="0" y="0"/>
          <a:chExt cx="0" cy="0"/>
        </a:xfrm>
      </p:grpSpPr>
      <p:sp>
        <p:nvSpPr>
          <p:cNvPr id="14" name="Freeform 2">
            <a:extLst>
              <a:ext uri="{FF2B5EF4-FFF2-40B4-BE49-F238E27FC236}">
                <a16:creationId xmlns:a16="http://schemas.microsoft.com/office/drawing/2014/main" id="{ED46AC6E-89FC-4E93-AE73-E34FF3840FDF}"/>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3333" b="-3333"/>
            </a:stretch>
          </a:blipFill>
        </p:spPr>
      </p:sp>
      <p:sp>
        <p:nvSpPr>
          <p:cNvPr id="46" name="Google Shape;46;p1"/>
          <p:cNvSpPr txBox="1">
            <a:spLocks noGrp="1"/>
          </p:cNvSpPr>
          <p:nvPr>
            <p:ph type="dt" idx="10"/>
          </p:nvPr>
        </p:nvSpPr>
        <p:spPr>
          <a:xfrm>
            <a:off x="2971800" y="9534526"/>
            <a:ext cx="3200400" cy="547688"/>
          </a:xfrm>
          <a:prstGeom prst="rect">
            <a:avLst/>
          </a:prstGeom>
          <a:noFill/>
          <a:ln>
            <a:noFill/>
          </a:ln>
        </p:spPr>
        <p:txBody>
          <a:bodyPr spcFirstLastPara="1" vert="horz" wrap="square" lIns="137138" tIns="68550" rIns="137138" bIns="68550" rtlCol="0" anchor="ctr" anchorCtr="0">
            <a:noAutofit/>
          </a:bodyPr>
          <a:lstStyle/>
          <a:p>
            <a:r>
              <a:rPr lang="en-US" dirty="0"/>
              <a:t>22CS016</a:t>
            </a:r>
            <a:endParaRPr dirty="0"/>
          </a:p>
        </p:txBody>
      </p:sp>
      <p:sp>
        <p:nvSpPr>
          <p:cNvPr id="47" name="Google Shape;47;p1"/>
          <p:cNvSpPr txBox="1">
            <a:spLocks noGrp="1"/>
          </p:cNvSpPr>
          <p:nvPr>
            <p:ph type="sldNum" idx="12"/>
          </p:nvPr>
        </p:nvSpPr>
        <p:spPr>
          <a:xfrm>
            <a:off x="12115800" y="9534526"/>
            <a:ext cx="3200400" cy="547688"/>
          </a:xfrm>
          <a:prstGeom prst="rect">
            <a:avLst/>
          </a:prstGeom>
          <a:noFill/>
          <a:ln>
            <a:noFill/>
          </a:ln>
        </p:spPr>
        <p:txBody>
          <a:bodyPr spcFirstLastPara="1" vert="horz" wrap="square" lIns="137138" tIns="68550" rIns="137138" bIns="68550" rtlCol="0" anchor="ctr" anchorCtr="0">
            <a:noAutofit/>
          </a:bodyPr>
          <a:lstStyle/>
          <a:p>
            <a:fld id="{00000000-1234-1234-1234-123412341234}" type="slidenum">
              <a:rPr lang="en-US"/>
              <a:pPr/>
              <a:t>2</a:t>
            </a:fld>
            <a:endParaRPr dirty="0"/>
          </a:p>
        </p:txBody>
      </p:sp>
      <p:sp>
        <p:nvSpPr>
          <p:cNvPr id="2" name="Rectangle 1">
            <a:extLst>
              <a:ext uri="{FF2B5EF4-FFF2-40B4-BE49-F238E27FC236}">
                <a16:creationId xmlns:a16="http://schemas.microsoft.com/office/drawing/2014/main" id="{3DFBDD0F-6A15-456A-97FE-9D45B76E62B3}"/>
              </a:ext>
            </a:extLst>
          </p:cNvPr>
          <p:cNvSpPr/>
          <p:nvPr/>
        </p:nvSpPr>
        <p:spPr>
          <a:xfrm>
            <a:off x="0" y="-144379"/>
            <a:ext cx="18288000" cy="1157037"/>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 name="Rectangle 2">
            <a:extLst>
              <a:ext uri="{FF2B5EF4-FFF2-40B4-BE49-F238E27FC236}">
                <a16:creationId xmlns:a16="http://schemas.microsoft.com/office/drawing/2014/main" id="{D2807EEC-96E5-48CA-96DF-6EF138C9FC71}"/>
              </a:ext>
            </a:extLst>
          </p:cNvPr>
          <p:cNvSpPr/>
          <p:nvPr/>
        </p:nvSpPr>
        <p:spPr>
          <a:xfrm>
            <a:off x="0" y="10082214"/>
            <a:ext cx="18288000" cy="333123"/>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4" name="Picture 3">
            <a:extLst>
              <a:ext uri="{FF2B5EF4-FFF2-40B4-BE49-F238E27FC236}">
                <a16:creationId xmlns:a16="http://schemas.microsoft.com/office/drawing/2014/main" id="{2F3944BF-A9D3-42F0-8877-85DFBD892AC9}"/>
              </a:ext>
            </a:extLst>
          </p:cNvPr>
          <p:cNvPicPr>
            <a:picLocks noChangeAspect="1"/>
          </p:cNvPicPr>
          <p:nvPr/>
        </p:nvPicPr>
        <p:blipFill>
          <a:blip r:embed="rId4"/>
          <a:stretch>
            <a:fillRect/>
          </a:stretch>
        </p:blipFill>
        <p:spPr>
          <a:xfrm>
            <a:off x="14508664" y="71510"/>
            <a:ext cx="2986671" cy="961058"/>
          </a:xfrm>
          <a:prstGeom prst="rect">
            <a:avLst/>
          </a:prstGeom>
        </p:spPr>
      </p:pic>
      <p:sp>
        <p:nvSpPr>
          <p:cNvPr id="6" name="Rectangle 5">
            <a:extLst>
              <a:ext uri="{FF2B5EF4-FFF2-40B4-BE49-F238E27FC236}">
                <a16:creationId xmlns:a16="http://schemas.microsoft.com/office/drawing/2014/main" id="{EF86FC28-6544-43E7-B90D-1A9B1986F8BA}"/>
              </a:ext>
            </a:extLst>
          </p:cNvPr>
          <p:cNvSpPr/>
          <p:nvPr/>
        </p:nvSpPr>
        <p:spPr>
          <a:xfrm>
            <a:off x="357385" y="1333500"/>
            <a:ext cx="5133136" cy="1248868"/>
          </a:xfrm>
          <a:prstGeom prst="rect">
            <a:avLst/>
          </a:prstGeom>
        </p:spPr>
        <p:txBody>
          <a:bodyPr wrap="none">
            <a:spAutoFit/>
          </a:bodyPr>
          <a:lstStyle/>
          <a:p>
            <a:pPr>
              <a:lnSpc>
                <a:spcPts val="8480"/>
              </a:lnSpc>
            </a:pPr>
            <a:r>
              <a:rPr lang="en-US" sz="9600" dirty="0">
                <a:solidFill>
                  <a:schemeClr val="bg1"/>
                </a:solidFill>
                <a:latin typeface="Shadows Into Light Two"/>
              </a:rPr>
              <a:t>Introduction</a:t>
            </a:r>
          </a:p>
        </p:txBody>
      </p:sp>
      <p:sp>
        <p:nvSpPr>
          <p:cNvPr id="8" name="Rectangle 7">
            <a:extLst>
              <a:ext uri="{FF2B5EF4-FFF2-40B4-BE49-F238E27FC236}">
                <a16:creationId xmlns:a16="http://schemas.microsoft.com/office/drawing/2014/main" id="{7B04E705-0674-4D82-8BEA-FF051926ECD0}"/>
              </a:ext>
            </a:extLst>
          </p:cNvPr>
          <p:cNvSpPr/>
          <p:nvPr/>
        </p:nvSpPr>
        <p:spPr>
          <a:xfrm>
            <a:off x="533400" y="2968822"/>
            <a:ext cx="9144000" cy="4913204"/>
          </a:xfrm>
          <a:prstGeom prst="rect">
            <a:avLst/>
          </a:prstGeom>
        </p:spPr>
        <p:txBody>
          <a:bodyPr wrap="square">
            <a:spAutoFit/>
          </a:bodyPr>
          <a:lstStyle/>
          <a:p>
            <a:pPr marL="451768" lvl="1" indent="-225884">
              <a:lnSpc>
                <a:spcPts val="2929"/>
              </a:lnSpc>
              <a:buFont typeface="Arial"/>
              <a:buChar char="•"/>
            </a:pPr>
            <a:r>
              <a:rPr lang="en-US" sz="2400" dirty="0">
                <a:solidFill>
                  <a:schemeClr val="bg1"/>
                </a:solidFill>
                <a:latin typeface="Sanchez"/>
              </a:rPr>
              <a:t>Machine Learning and Data Science are one of the fastest-growing technological fields.</a:t>
            </a:r>
          </a:p>
          <a:p>
            <a:pPr marL="451768" lvl="1" indent="-225884">
              <a:lnSpc>
                <a:spcPts val="2929"/>
              </a:lnSpc>
              <a:buFont typeface="Arial"/>
              <a:buChar char="•"/>
            </a:pPr>
            <a:endParaRPr lang="en-US" sz="2400" dirty="0">
              <a:solidFill>
                <a:schemeClr val="bg1"/>
              </a:solidFill>
              <a:latin typeface="Sanchez"/>
            </a:endParaRPr>
          </a:p>
          <a:p>
            <a:pPr marL="451768" lvl="1" indent="-225884">
              <a:lnSpc>
                <a:spcPts val="2929"/>
              </a:lnSpc>
              <a:buFont typeface="Arial"/>
              <a:buChar char="•"/>
            </a:pPr>
            <a:r>
              <a:rPr lang="en-US" sz="2400" dirty="0">
                <a:solidFill>
                  <a:schemeClr val="bg1"/>
                </a:solidFill>
                <a:latin typeface="Sanchez"/>
              </a:rPr>
              <a:t>The main reason for the advancement in this field is the increase in the computational power and availability of large amounts of data.</a:t>
            </a:r>
          </a:p>
          <a:p>
            <a:pPr marL="451768" lvl="1" indent="-225884">
              <a:lnSpc>
                <a:spcPts val="2929"/>
              </a:lnSpc>
              <a:buFont typeface="Arial"/>
              <a:buChar char="•"/>
            </a:pPr>
            <a:endParaRPr lang="en-US" sz="2400" dirty="0">
              <a:solidFill>
                <a:schemeClr val="bg1"/>
              </a:solidFill>
              <a:latin typeface="Sanchez"/>
            </a:endParaRPr>
          </a:p>
          <a:p>
            <a:pPr marL="451768" lvl="1" indent="-225884">
              <a:lnSpc>
                <a:spcPts val="2929"/>
              </a:lnSpc>
              <a:buFont typeface="Arial"/>
              <a:buChar char="•"/>
            </a:pPr>
            <a:r>
              <a:rPr lang="en-US" sz="2400" dirty="0">
                <a:solidFill>
                  <a:schemeClr val="bg1"/>
                </a:solidFill>
                <a:latin typeface="Sanchez"/>
              </a:rPr>
              <a:t>This data is analyzed and made suitable for creating machine learning models and products.</a:t>
            </a:r>
          </a:p>
          <a:p>
            <a:pPr marL="451768" lvl="1" indent="-225884">
              <a:lnSpc>
                <a:spcPts val="2929"/>
              </a:lnSpc>
              <a:buFont typeface="Arial"/>
              <a:buChar char="•"/>
            </a:pPr>
            <a:endParaRPr lang="en-US" sz="2400" dirty="0">
              <a:solidFill>
                <a:schemeClr val="bg1"/>
              </a:solidFill>
              <a:latin typeface="Sanchez"/>
            </a:endParaRPr>
          </a:p>
          <a:p>
            <a:pPr marL="451768" lvl="1" indent="-225884">
              <a:lnSpc>
                <a:spcPts val="2929"/>
              </a:lnSpc>
              <a:buFont typeface="Arial"/>
              <a:buChar char="•"/>
            </a:pPr>
            <a:r>
              <a:rPr lang="en-US" sz="2400" dirty="0">
                <a:solidFill>
                  <a:schemeClr val="bg1"/>
                </a:solidFill>
                <a:latin typeface="Sanchez"/>
              </a:rPr>
              <a:t>In this project, we are going to discuss the IPL team win prediction. Based on some match stats, we’re predicting who is the winner of an IPL match.</a:t>
            </a:r>
          </a:p>
        </p:txBody>
      </p:sp>
      <p:sp>
        <p:nvSpPr>
          <p:cNvPr id="17" name="Freeform 3">
            <a:extLst>
              <a:ext uri="{FF2B5EF4-FFF2-40B4-BE49-F238E27FC236}">
                <a16:creationId xmlns:a16="http://schemas.microsoft.com/office/drawing/2014/main" id="{0F1F8762-CA68-40DB-99F1-6F7E5B7B17AE}"/>
              </a:ext>
            </a:extLst>
          </p:cNvPr>
          <p:cNvSpPr/>
          <p:nvPr/>
        </p:nvSpPr>
        <p:spPr>
          <a:xfrm>
            <a:off x="9998243" y="3037876"/>
            <a:ext cx="5364664" cy="5168619"/>
          </a:xfrm>
          <a:custGeom>
            <a:avLst/>
            <a:gdLst/>
            <a:ahLst/>
            <a:cxnLst/>
            <a:rect l="l" t="t" r="r" b="b"/>
            <a:pathLst>
              <a:path w="8075295" h="8229600">
                <a:moveTo>
                  <a:pt x="0" y="0"/>
                </a:moveTo>
                <a:lnTo>
                  <a:pt x="8075295" y="0"/>
                </a:lnTo>
                <a:lnTo>
                  <a:pt x="8075295" y="8229600"/>
                </a:lnTo>
                <a:lnTo>
                  <a:pt x="0" y="8229600"/>
                </a:lnTo>
                <a:lnTo>
                  <a:pt x="0" y="0"/>
                </a:lnTo>
                <a:close/>
              </a:path>
            </a:pathLst>
          </a:custGeom>
          <a:blipFill>
            <a:blip r:embed="rId5">
              <a:alphaModFix amt="80000"/>
            </a:blip>
            <a:stretch>
              <a:fillRect/>
            </a:stretch>
          </a:blipFill>
        </p:spPr>
      </p:sp>
      <p:sp>
        <p:nvSpPr>
          <p:cNvPr id="16" name="Freeform 4">
            <a:extLst>
              <a:ext uri="{FF2B5EF4-FFF2-40B4-BE49-F238E27FC236}">
                <a16:creationId xmlns:a16="http://schemas.microsoft.com/office/drawing/2014/main" id="{3A40DB43-9DA9-4033-9B5F-ABA5BB861F70}"/>
              </a:ext>
            </a:extLst>
          </p:cNvPr>
          <p:cNvSpPr/>
          <p:nvPr/>
        </p:nvSpPr>
        <p:spPr>
          <a:xfrm rot="5533474">
            <a:off x="9610961" y="4242461"/>
            <a:ext cx="5451150" cy="2212747"/>
          </a:xfrm>
          <a:custGeom>
            <a:avLst/>
            <a:gdLst/>
            <a:ahLst/>
            <a:cxnLst/>
            <a:rect l="l" t="t" r="r" b="b"/>
            <a:pathLst>
              <a:path w="10630596" h="3853591">
                <a:moveTo>
                  <a:pt x="0" y="0"/>
                </a:moveTo>
                <a:lnTo>
                  <a:pt x="10630596" y="0"/>
                </a:lnTo>
                <a:lnTo>
                  <a:pt x="10630596" y="3853591"/>
                </a:lnTo>
                <a:lnTo>
                  <a:pt x="0" y="3853591"/>
                </a:lnTo>
                <a:lnTo>
                  <a:pt x="0" y="0"/>
                </a:lnTo>
                <a:close/>
              </a:path>
            </a:pathLst>
          </a:custGeom>
          <a:blipFill>
            <a:blip r:embed="rId6"/>
            <a:stretch>
              <a:fillRect/>
            </a:stretch>
          </a:blipFill>
        </p:spPr>
      </p:sp>
    </p:spTree>
    <p:extLst>
      <p:ext uri="{BB962C8B-B14F-4D97-AF65-F5344CB8AC3E}">
        <p14:creationId xmlns:p14="http://schemas.microsoft.com/office/powerpoint/2010/main" val="41609308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5"/>
        <p:cNvGrpSpPr/>
        <p:nvPr/>
      </p:nvGrpSpPr>
      <p:grpSpPr>
        <a:xfrm>
          <a:off x="0" y="0"/>
          <a:ext cx="0" cy="0"/>
          <a:chOff x="0" y="0"/>
          <a:chExt cx="0" cy="0"/>
        </a:xfrm>
      </p:grpSpPr>
      <p:sp>
        <p:nvSpPr>
          <p:cNvPr id="14" name="Freeform 2">
            <a:extLst>
              <a:ext uri="{FF2B5EF4-FFF2-40B4-BE49-F238E27FC236}">
                <a16:creationId xmlns:a16="http://schemas.microsoft.com/office/drawing/2014/main" id="{ED46AC6E-89FC-4E93-AE73-E34FF3840FDF}"/>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3333" b="-3333"/>
            </a:stretch>
          </a:blipFill>
        </p:spPr>
      </p:sp>
      <p:sp>
        <p:nvSpPr>
          <p:cNvPr id="46" name="Google Shape;46;p1"/>
          <p:cNvSpPr txBox="1">
            <a:spLocks noGrp="1"/>
          </p:cNvSpPr>
          <p:nvPr>
            <p:ph type="dt" idx="10"/>
          </p:nvPr>
        </p:nvSpPr>
        <p:spPr>
          <a:xfrm>
            <a:off x="2971800" y="9534526"/>
            <a:ext cx="3200400" cy="547688"/>
          </a:xfrm>
          <a:prstGeom prst="rect">
            <a:avLst/>
          </a:prstGeom>
          <a:noFill/>
          <a:ln>
            <a:noFill/>
          </a:ln>
        </p:spPr>
        <p:txBody>
          <a:bodyPr spcFirstLastPara="1" vert="horz" wrap="square" lIns="137138" tIns="68550" rIns="137138" bIns="68550" rtlCol="0" anchor="ctr" anchorCtr="0">
            <a:noAutofit/>
          </a:bodyPr>
          <a:lstStyle/>
          <a:p>
            <a:r>
              <a:rPr lang="en-US" dirty="0"/>
              <a:t>22CS016</a:t>
            </a:r>
            <a:endParaRPr dirty="0"/>
          </a:p>
        </p:txBody>
      </p:sp>
      <p:sp>
        <p:nvSpPr>
          <p:cNvPr id="47" name="Google Shape;47;p1"/>
          <p:cNvSpPr txBox="1">
            <a:spLocks noGrp="1"/>
          </p:cNvSpPr>
          <p:nvPr>
            <p:ph type="sldNum" idx="12"/>
          </p:nvPr>
        </p:nvSpPr>
        <p:spPr>
          <a:xfrm>
            <a:off x="12115800" y="9534526"/>
            <a:ext cx="3200400" cy="547688"/>
          </a:xfrm>
          <a:prstGeom prst="rect">
            <a:avLst/>
          </a:prstGeom>
          <a:noFill/>
          <a:ln>
            <a:noFill/>
          </a:ln>
        </p:spPr>
        <p:txBody>
          <a:bodyPr spcFirstLastPara="1" vert="horz" wrap="square" lIns="137138" tIns="68550" rIns="137138" bIns="68550" rtlCol="0" anchor="ctr" anchorCtr="0">
            <a:noAutofit/>
          </a:bodyPr>
          <a:lstStyle/>
          <a:p>
            <a:fld id="{00000000-1234-1234-1234-123412341234}" type="slidenum">
              <a:rPr lang="en-US"/>
              <a:pPr/>
              <a:t>3</a:t>
            </a:fld>
            <a:endParaRPr dirty="0"/>
          </a:p>
        </p:txBody>
      </p:sp>
      <p:sp>
        <p:nvSpPr>
          <p:cNvPr id="2" name="Rectangle 1">
            <a:extLst>
              <a:ext uri="{FF2B5EF4-FFF2-40B4-BE49-F238E27FC236}">
                <a16:creationId xmlns:a16="http://schemas.microsoft.com/office/drawing/2014/main" id="{3DFBDD0F-6A15-456A-97FE-9D45B76E62B3}"/>
              </a:ext>
            </a:extLst>
          </p:cNvPr>
          <p:cNvSpPr/>
          <p:nvPr/>
        </p:nvSpPr>
        <p:spPr>
          <a:xfrm>
            <a:off x="0" y="-144379"/>
            <a:ext cx="18288000" cy="1157037"/>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 name="Rectangle 2">
            <a:extLst>
              <a:ext uri="{FF2B5EF4-FFF2-40B4-BE49-F238E27FC236}">
                <a16:creationId xmlns:a16="http://schemas.microsoft.com/office/drawing/2014/main" id="{D2807EEC-96E5-48CA-96DF-6EF138C9FC71}"/>
              </a:ext>
            </a:extLst>
          </p:cNvPr>
          <p:cNvSpPr/>
          <p:nvPr/>
        </p:nvSpPr>
        <p:spPr>
          <a:xfrm>
            <a:off x="0" y="10082214"/>
            <a:ext cx="18288000" cy="333123"/>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4" name="Picture 3">
            <a:extLst>
              <a:ext uri="{FF2B5EF4-FFF2-40B4-BE49-F238E27FC236}">
                <a16:creationId xmlns:a16="http://schemas.microsoft.com/office/drawing/2014/main" id="{2F3944BF-A9D3-42F0-8877-85DFBD892AC9}"/>
              </a:ext>
            </a:extLst>
          </p:cNvPr>
          <p:cNvPicPr>
            <a:picLocks noChangeAspect="1"/>
          </p:cNvPicPr>
          <p:nvPr/>
        </p:nvPicPr>
        <p:blipFill>
          <a:blip r:embed="rId4"/>
          <a:stretch>
            <a:fillRect/>
          </a:stretch>
        </p:blipFill>
        <p:spPr>
          <a:xfrm>
            <a:off x="14508664" y="71510"/>
            <a:ext cx="2986671" cy="961058"/>
          </a:xfrm>
          <a:prstGeom prst="rect">
            <a:avLst/>
          </a:prstGeom>
        </p:spPr>
      </p:pic>
      <p:sp>
        <p:nvSpPr>
          <p:cNvPr id="6" name="Rectangle 5">
            <a:extLst>
              <a:ext uri="{FF2B5EF4-FFF2-40B4-BE49-F238E27FC236}">
                <a16:creationId xmlns:a16="http://schemas.microsoft.com/office/drawing/2014/main" id="{EF86FC28-6544-43E7-B90D-1A9B1986F8BA}"/>
              </a:ext>
            </a:extLst>
          </p:cNvPr>
          <p:cNvSpPr/>
          <p:nvPr/>
        </p:nvSpPr>
        <p:spPr>
          <a:xfrm>
            <a:off x="357385" y="1333500"/>
            <a:ext cx="8856912" cy="1248868"/>
          </a:xfrm>
          <a:prstGeom prst="rect">
            <a:avLst/>
          </a:prstGeom>
        </p:spPr>
        <p:txBody>
          <a:bodyPr wrap="none">
            <a:spAutoFit/>
          </a:bodyPr>
          <a:lstStyle/>
          <a:p>
            <a:pPr>
              <a:lnSpc>
                <a:spcPts val="8480"/>
              </a:lnSpc>
            </a:pPr>
            <a:r>
              <a:rPr lang="en-US" sz="9600" dirty="0">
                <a:solidFill>
                  <a:schemeClr val="bg1"/>
                </a:solidFill>
                <a:latin typeface="Shadows Into Light Two"/>
              </a:rPr>
              <a:t>Problem Statement</a:t>
            </a:r>
          </a:p>
        </p:txBody>
      </p:sp>
      <p:sp>
        <p:nvSpPr>
          <p:cNvPr id="8" name="Rectangle 7">
            <a:extLst>
              <a:ext uri="{FF2B5EF4-FFF2-40B4-BE49-F238E27FC236}">
                <a16:creationId xmlns:a16="http://schemas.microsoft.com/office/drawing/2014/main" id="{7B04E705-0674-4D82-8BEA-FF051926ECD0}"/>
              </a:ext>
            </a:extLst>
          </p:cNvPr>
          <p:cNvSpPr/>
          <p:nvPr/>
        </p:nvSpPr>
        <p:spPr>
          <a:xfrm>
            <a:off x="533399" y="2968823"/>
            <a:ext cx="11195561" cy="5656998"/>
          </a:xfrm>
          <a:prstGeom prst="rect">
            <a:avLst/>
          </a:prstGeom>
        </p:spPr>
        <p:txBody>
          <a:bodyPr wrap="square">
            <a:spAutoFit/>
          </a:bodyPr>
          <a:lstStyle/>
          <a:p>
            <a:pPr marL="451768" lvl="1" indent="-225884">
              <a:lnSpc>
                <a:spcPts val="2929"/>
              </a:lnSpc>
              <a:buFont typeface="Arial"/>
              <a:buChar char="•"/>
            </a:pPr>
            <a:r>
              <a:rPr lang="en-US" sz="2400" dirty="0">
                <a:solidFill>
                  <a:schemeClr val="bg1"/>
                </a:solidFill>
                <a:latin typeface="Sanchez"/>
              </a:rPr>
              <a:t>In sports, particularly cricket and football, prediction techniques are utilized to anticipate scores, rankings, winners and other outcomes.</a:t>
            </a:r>
          </a:p>
          <a:p>
            <a:pPr marL="451768" lvl="1" indent="-225884">
              <a:lnSpc>
                <a:spcPts val="2929"/>
              </a:lnSpc>
              <a:buFont typeface="Arial"/>
              <a:buChar char="•"/>
            </a:pPr>
            <a:endParaRPr lang="en-US" sz="2400" dirty="0">
              <a:solidFill>
                <a:schemeClr val="bg1"/>
              </a:solidFill>
              <a:latin typeface="Sanchez"/>
            </a:endParaRPr>
          </a:p>
          <a:p>
            <a:pPr marL="451768" lvl="1" indent="-225884">
              <a:lnSpc>
                <a:spcPts val="2929"/>
              </a:lnSpc>
              <a:buFont typeface="Arial"/>
              <a:buChar char="•"/>
            </a:pPr>
            <a:r>
              <a:rPr lang="en-US" sz="2400" dirty="0">
                <a:solidFill>
                  <a:schemeClr val="bg1"/>
                </a:solidFill>
                <a:latin typeface="Sanchez"/>
              </a:rPr>
              <a:t>However, developing a reliable machine learning model to accurately predict IPL match outcomes and analyze player performances poses a significant challenge. </a:t>
            </a:r>
          </a:p>
          <a:p>
            <a:pPr marL="451768" lvl="1" indent="-225884">
              <a:lnSpc>
                <a:spcPts val="2929"/>
              </a:lnSpc>
              <a:buFont typeface="Arial"/>
              <a:buChar char="•"/>
            </a:pPr>
            <a:endParaRPr lang="en-US" sz="2400" dirty="0">
              <a:solidFill>
                <a:schemeClr val="bg1"/>
              </a:solidFill>
              <a:latin typeface="Sanchez"/>
            </a:endParaRPr>
          </a:p>
          <a:p>
            <a:pPr marL="451768" lvl="1" indent="-225884">
              <a:lnSpc>
                <a:spcPts val="2929"/>
              </a:lnSpc>
              <a:buFont typeface="Arial"/>
              <a:buChar char="•"/>
            </a:pPr>
            <a:r>
              <a:rPr lang="en-US" sz="2400" dirty="0">
                <a:solidFill>
                  <a:schemeClr val="bg1"/>
                </a:solidFill>
                <a:latin typeface="Sanchez"/>
              </a:rPr>
              <a:t>The IPL Sports Predictor Project aims to overcome this  challenge by using historical data, advanced predictive modeling techniques, and computerized algorithms to create a robust predictor.</a:t>
            </a:r>
          </a:p>
          <a:p>
            <a:pPr marL="451768" lvl="1" indent="-225884">
              <a:lnSpc>
                <a:spcPts val="2929"/>
              </a:lnSpc>
              <a:buFont typeface="Arial"/>
              <a:buChar char="•"/>
            </a:pPr>
            <a:endParaRPr lang="en-US" sz="2400" dirty="0">
              <a:solidFill>
                <a:schemeClr val="bg1"/>
              </a:solidFill>
              <a:latin typeface="Sanchez"/>
            </a:endParaRPr>
          </a:p>
          <a:p>
            <a:pPr marL="451768" lvl="1" indent="-225884">
              <a:lnSpc>
                <a:spcPts val="2929"/>
              </a:lnSpc>
              <a:buFont typeface="Arial"/>
              <a:buChar char="•"/>
            </a:pPr>
            <a:r>
              <a:rPr lang="en-US" sz="2400" dirty="0">
                <a:solidFill>
                  <a:schemeClr val="bg1"/>
                </a:solidFill>
                <a:latin typeface="Sanchez"/>
              </a:rPr>
              <a:t>Through the integration of probability analysis, regression modeling, and other predictive techniques, the IPL Sports Predictor Project aims to revolutionize the way IPL matches are analyzed and experienced.</a:t>
            </a:r>
          </a:p>
          <a:p>
            <a:pPr marL="451768" lvl="1" indent="-225884">
              <a:lnSpc>
                <a:spcPts val="2929"/>
              </a:lnSpc>
              <a:buFont typeface="Arial"/>
              <a:buChar char="•"/>
            </a:pPr>
            <a:endParaRPr lang="en-US" sz="2400" dirty="0">
              <a:solidFill>
                <a:schemeClr val="bg1"/>
              </a:solidFill>
              <a:latin typeface="Sanchez"/>
            </a:endParaRPr>
          </a:p>
        </p:txBody>
      </p:sp>
      <mc:AlternateContent xmlns:mc="http://schemas.openxmlformats.org/markup-compatibility/2006">
        <mc:Choice xmlns:am3d="http://schemas.microsoft.com/office/drawing/2017/model3d" Requires="am3d">
          <p:graphicFrame>
            <p:nvGraphicFramePr>
              <p:cNvPr id="5" name="3D Model 4" descr="Cricket Bat and Ball">
                <a:extLst>
                  <a:ext uri="{FF2B5EF4-FFF2-40B4-BE49-F238E27FC236}">
                    <a16:creationId xmlns:a16="http://schemas.microsoft.com/office/drawing/2014/main" id="{020D71F6-64CC-4FC2-BFA0-20367C4583A7}"/>
                  </a:ext>
                </a:extLst>
              </p:cNvPr>
              <p:cNvGraphicFramePr>
                <a:graphicFrameLocks noChangeAspect="1"/>
              </p:cNvGraphicFramePr>
              <p:nvPr>
                <p:extLst>
                  <p:ext uri="{D42A27DB-BD31-4B8C-83A1-F6EECF244321}">
                    <p14:modId xmlns:p14="http://schemas.microsoft.com/office/powerpoint/2010/main" val="2758822716"/>
                  </p:ext>
                </p:extLst>
              </p:nvPr>
            </p:nvGraphicFramePr>
            <p:xfrm>
              <a:off x="12599075" y="676307"/>
              <a:ext cx="2428356" cy="8104043"/>
            </p:xfrm>
            <a:graphic>
              <a:graphicData uri="http://schemas.microsoft.com/office/drawing/2017/model3d">
                <am3d:model3d r:embed="rId5">
                  <am3d:spPr>
                    <a:xfrm>
                      <a:off x="0" y="0"/>
                      <a:ext cx="2428356" cy="8104043"/>
                    </a:xfrm>
                    <a:prstGeom prst="rect">
                      <a:avLst/>
                    </a:prstGeom>
                  </am3d:spPr>
                  <am3d:camera>
                    <am3d:pos x="0" y="0" z="50785696"/>
                    <am3d:up dx="0" dy="36000000" dz="0"/>
                    <am3d:lookAt x="0" y="0" z="0"/>
                    <am3d:perspective fov="2700000"/>
                  </am3d:camera>
                  <am3d:trans>
                    <am3d:meterPerModelUnit n="1206625" d="1000000"/>
                    <am3d:preTrans dx="0" dy="-17997206" dz="-3623253"/>
                    <am3d:scale>
                      <am3d:sx n="1000000" d="1000000"/>
                      <am3d:sy n="1000000" d="1000000"/>
                      <am3d:sz n="1000000" d="1000000"/>
                    </am3d:scale>
                    <am3d:rot ax="10349523" ay="1127812" az="10654111"/>
                    <am3d:postTrans dx="0" dy="0" dz="0"/>
                  </am3d:trans>
                  <am3d:raster rName="Office3DRenderer" rVer="16.0.8326">
                    <am3d:blip r:embed="rId6"/>
                  </am3d:raster>
                  <am3d:objViewport viewportSz="867542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 name="3D Model 4" descr="Cricket Bat and Ball">
                <a:extLst>
                  <a:ext uri="{FF2B5EF4-FFF2-40B4-BE49-F238E27FC236}">
                    <a16:creationId xmlns:a16="http://schemas.microsoft.com/office/drawing/2014/main" id="{020D71F6-64CC-4FC2-BFA0-20367C4583A7}"/>
                  </a:ext>
                </a:extLst>
              </p:cNvPr>
              <p:cNvPicPr>
                <a:picLocks noGrp="1" noRot="1" noChangeAspect="1" noMove="1" noResize="1" noEditPoints="1" noAdjustHandles="1" noChangeArrowheads="1" noChangeShapeType="1" noCrop="1"/>
              </p:cNvPicPr>
              <p:nvPr/>
            </p:nvPicPr>
            <p:blipFill>
              <a:blip r:embed="rId6"/>
              <a:stretch>
                <a:fillRect/>
              </a:stretch>
            </p:blipFill>
            <p:spPr>
              <a:xfrm>
                <a:off x="12599075" y="676307"/>
                <a:ext cx="2428356" cy="8104043"/>
              </a:xfrm>
              <a:prstGeom prst="rect">
                <a:avLst/>
              </a:prstGeom>
            </p:spPr>
          </p:pic>
        </mc:Fallback>
      </mc:AlternateContent>
    </p:spTree>
    <p:extLst>
      <p:ext uri="{BB962C8B-B14F-4D97-AF65-F5344CB8AC3E}">
        <p14:creationId xmlns:p14="http://schemas.microsoft.com/office/powerpoint/2010/main" val="32209596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5"/>
        <p:cNvGrpSpPr/>
        <p:nvPr/>
      </p:nvGrpSpPr>
      <p:grpSpPr>
        <a:xfrm>
          <a:off x="0" y="0"/>
          <a:ext cx="0" cy="0"/>
          <a:chOff x="0" y="0"/>
          <a:chExt cx="0" cy="0"/>
        </a:xfrm>
      </p:grpSpPr>
      <p:sp>
        <p:nvSpPr>
          <p:cNvPr id="14" name="Freeform 2">
            <a:extLst>
              <a:ext uri="{FF2B5EF4-FFF2-40B4-BE49-F238E27FC236}">
                <a16:creationId xmlns:a16="http://schemas.microsoft.com/office/drawing/2014/main" id="{ED46AC6E-89FC-4E93-AE73-E34FF3840FDF}"/>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3333" b="-3333"/>
            </a:stretch>
          </a:blipFill>
        </p:spPr>
      </p:sp>
      <p:sp>
        <p:nvSpPr>
          <p:cNvPr id="46" name="Google Shape;46;p1"/>
          <p:cNvSpPr txBox="1">
            <a:spLocks noGrp="1"/>
          </p:cNvSpPr>
          <p:nvPr>
            <p:ph type="dt" idx="10"/>
          </p:nvPr>
        </p:nvSpPr>
        <p:spPr>
          <a:xfrm>
            <a:off x="2971800" y="9534526"/>
            <a:ext cx="3200400" cy="547688"/>
          </a:xfrm>
          <a:prstGeom prst="rect">
            <a:avLst/>
          </a:prstGeom>
          <a:noFill/>
          <a:ln>
            <a:noFill/>
          </a:ln>
        </p:spPr>
        <p:txBody>
          <a:bodyPr spcFirstLastPara="1" vert="horz" wrap="square" lIns="137138" tIns="68550" rIns="137138" bIns="68550" rtlCol="0" anchor="ctr" anchorCtr="0">
            <a:noAutofit/>
          </a:bodyPr>
          <a:lstStyle/>
          <a:p>
            <a:r>
              <a:rPr lang="en-US" dirty="0"/>
              <a:t>22CS016</a:t>
            </a:r>
            <a:endParaRPr dirty="0"/>
          </a:p>
        </p:txBody>
      </p:sp>
      <p:sp>
        <p:nvSpPr>
          <p:cNvPr id="47" name="Google Shape;47;p1"/>
          <p:cNvSpPr txBox="1">
            <a:spLocks noGrp="1"/>
          </p:cNvSpPr>
          <p:nvPr>
            <p:ph type="sldNum" idx="12"/>
          </p:nvPr>
        </p:nvSpPr>
        <p:spPr>
          <a:xfrm>
            <a:off x="12115800" y="9534526"/>
            <a:ext cx="3200400" cy="547688"/>
          </a:xfrm>
          <a:prstGeom prst="rect">
            <a:avLst/>
          </a:prstGeom>
          <a:noFill/>
          <a:ln>
            <a:noFill/>
          </a:ln>
        </p:spPr>
        <p:txBody>
          <a:bodyPr spcFirstLastPara="1" vert="horz" wrap="square" lIns="137138" tIns="68550" rIns="137138" bIns="68550" rtlCol="0" anchor="ctr" anchorCtr="0">
            <a:noAutofit/>
          </a:bodyPr>
          <a:lstStyle/>
          <a:p>
            <a:fld id="{00000000-1234-1234-1234-123412341234}" type="slidenum">
              <a:rPr lang="en-US"/>
              <a:pPr/>
              <a:t>4</a:t>
            </a:fld>
            <a:endParaRPr dirty="0"/>
          </a:p>
        </p:txBody>
      </p:sp>
      <p:sp>
        <p:nvSpPr>
          <p:cNvPr id="2" name="Rectangle 1">
            <a:extLst>
              <a:ext uri="{FF2B5EF4-FFF2-40B4-BE49-F238E27FC236}">
                <a16:creationId xmlns:a16="http://schemas.microsoft.com/office/drawing/2014/main" id="{3DFBDD0F-6A15-456A-97FE-9D45B76E62B3}"/>
              </a:ext>
            </a:extLst>
          </p:cNvPr>
          <p:cNvSpPr/>
          <p:nvPr/>
        </p:nvSpPr>
        <p:spPr>
          <a:xfrm>
            <a:off x="0" y="-144379"/>
            <a:ext cx="18288000" cy="1157037"/>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 name="Rectangle 2">
            <a:extLst>
              <a:ext uri="{FF2B5EF4-FFF2-40B4-BE49-F238E27FC236}">
                <a16:creationId xmlns:a16="http://schemas.microsoft.com/office/drawing/2014/main" id="{D2807EEC-96E5-48CA-96DF-6EF138C9FC71}"/>
              </a:ext>
            </a:extLst>
          </p:cNvPr>
          <p:cNvSpPr/>
          <p:nvPr/>
        </p:nvSpPr>
        <p:spPr>
          <a:xfrm>
            <a:off x="0" y="10082214"/>
            <a:ext cx="18288000" cy="333123"/>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4" name="Picture 3">
            <a:extLst>
              <a:ext uri="{FF2B5EF4-FFF2-40B4-BE49-F238E27FC236}">
                <a16:creationId xmlns:a16="http://schemas.microsoft.com/office/drawing/2014/main" id="{2F3944BF-A9D3-42F0-8877-85DFBD892AC9}"/>
              </a:ext>
            </a:extLst>
          </p:cNvPr>
          <p:cNvPicPr>
            <a:picLocks noChangeAspect="1"/>
          </p:cNvPicPr>
          <p:nvPr/>
        </p:nvPicPr>
        <p:blipFill>
          <a:blip r:embed="rId4"/>
          <a:stretch>
            <a:fillRect/>
          </a:stretch>
        </p:blipFill>
        <p:spPr>
          <a:xfrm>
            <a:off x="14508664" y="71510"/>
            <a:ext cx="2986671" cy="961058"/>
          </a:xfrm>
          <a:prstGeom prst="rect">
            <a:avLst/>
          </a:prstGeom>
        </p:spPr>
      </p:pic>
      <p:sp>
        <p:nvSpPr>
          <p:cNvPr id="6" name="Rectangle 5">
            <a:extLst>
              <a:ext uri="{FF2B5EF4-FFF2-40B4-BE49-F238E27FC236}">
                <a16:creationId xmlns:a16="http://schemas.microsoft.com/office/drawing/2014/main" id="{EF86FC28-6544-43E7-B90D-1A9B1986F8BA}"/>
              </a:ext>
            </a:extLst>
          </p:cNvPr>
          <p:cNvSpPr/>
          <p:nvPr/>
        </p:nvSpPr>
        <p:spPr>
          <a:xfrm>
            <a:off x="357385" y="1333500"/>
            <a:ext cx="4214615" cy="1248868"/>
          </a:xfrm>
          <a:prstGeom prst="rect">
            <a:avLst/>
          </a:prstGeom>
        </p:spPr>
        <p:txBody>
          <a:bodyPr wrap="none">
            <a:spAutoFit/>
          </a:bodyPr>
          <a:lstStyle/>
          <a:p>
            <a:pPr>
              <a:lnSpc>
                <a:spcPts val="8480"/>
              </a:lnSpc>
            </a:pPr>
            <a:r>
              <a:rPr lang="en-US" sz="9600" dirty="0">
                <a:solidFill>
                  <a:schemeClr val="bg1"/>
                </a:solidFill>
                <a:latin typeface="Shadows Into Light Two"/>
              </a:rPr>
              <a:t>Objective</a:t>
            </a:r>
          </a:p>
        </p:txBody>
      </p:sp>
      <p:sp>
        <p:nvSpPr>
          <p:cNvPr id="8" name="Rectangle 7">
            <a:extLst>
              <a:ext uri="{FF2B5EF4-FFF2-40B4-BE49-F238E27FC236}">
                <a16:creationId xmlns:a16="http://schemas.microsoft.com/office/drawing/2014/main" id="{7B04E705-0674-4D82-8BEA-FF051926ECD0}"/>
              </a:ext>
            </a:extLst>
          </p:cNvPr>
          <p:cNvSpPr/>
          <p:nvPr/>
        </p:nvSpPr>
        <p:spPr>
          <a:xfrm>
            <a:off x="533400" y="2968822"/>
            <a:ext cx="9144000" cy="6030946"/>
          </a:xfrm>
          <a:prstGeom prst="rect">
            <a:avLst/>
          </a:prstGeom>
        </p:spPr>
        <p:txBody>
          <a:bodyPr wrap="square">
            <a:spAutoFit/>
          </a:bodyPr>
          <a:lstStyle/>
          <a:p>
            <a:pPr marL="451768" lvl="1" indent="-225884">
              <a:lnSpc>
                <a:spcPts val="2929"/>
              </a:lnSpc>
              <a:buFont typeface="Arial"/>
              <a:buChar char="•"/>
            </a:pPr>
            <a:r>
              <a:rPr lang="en-US" sz="2400" b="1" dirty="0">
                <a:solidFill>
                  <a:schemeClr val="bg1"/>
                </a:solidFill>
                <a:latin typeface="Sanchez Semi-Bold"/>
              </a:rPr>
              <a:t>Accurate Match Predictions: </a:t>
            </a:r>
            <a:r>
              <a:rPr lang="en-US" sz="2400" dirty="0">
                <a:solidFill>
                  <a:schemeClr val="bg1"/>
                </a:solidFill>
                <a:latin typeface="Sanchez Semi-Bold"/>
              </a:rPr>
              <a:t>We have developed a model that accurately predicts IPL match outcomes, including winner identification and performance metrics for players and teams.</a:t>
            </a:r>
          </a:p>
          <a:p>
            <a:pPr marL="451768" lvl="1" indent="-225884">
              <a:lnSpc>
                <a:spcPts val="2929"/>
              </a:lnSpc>
              <a:buFont typeface="Arial"/>
              <a:buChar char="•"/>
            </a:pPr>
            <a:endParaRPr lang="en-US" sz="2400" b="1" dirty="0">
              <a:solidFill>
                <a:schemeClr val="bg1"/>
              </a:solidFill>
              <a:latin typeface="Sanchez Semi-Bold"/>
            </a:endParaRPr>
          </a:p>
          <a:p>
            <a:pPr marL="451768" lvl="1" indent="-225884">
              <a:lnSpc>
                <a:spcPts val="2929"/>
              </a:lnSpc>
              <a:buFont typeface="Arial"/>
              <a:buChar char="•"/>
            </a:pPr>
            <a:r>
              <a:rPr lang="en-US" sz="2400" b="1" dirty="0">
                <a:solidFill>
                  <a:schemeClr val="bg1"/>
                </a:solidFill>
                <a:latin typeface="Sanchez Semi-Bold"/>
              </a:rPr>
              <a:t>Strategic Insights: </a:t>
            </a:r>
            <a:r>
              <a:rPr lang="en-US" sz="2400" dirty="0">
                <a:solidFill>
                  <a:schemeClr val="bg1"/>
                </a:solidFill>
                <a:latin typeface="Sanchez Semi-Bold"/>
              </a:rPr>
              <a:t>Providing stakeholders with actionable insights for strategic decision-making, including batting orders and bowling strategies based on historical performance data.</a:t>
            </a:r>
          </a:p>
          <a:p>
            <a:pPr marL="451768" lvl="1" indent="-225884">
              <a:lnSpc>
                <a:spcPts val="2929"/>
              </a:lnSpc>
              <a:buFont typeface="Arial"/>
              <a:buChar char="•"/>
            </a:pPr>
            <a:endParaRPr lang="en-US" sz="2400" b="1" dirty="0">
              <a:solidFill>
                <a:schemeClr val="bg1"/>
              </a:solidFill>
              <a:latin typeface="Sanchez Semi-Bold"/>
            </a:endParaRPr>
          </a:p>
          <a:p>
            <a:pPr marL="451768" lvl="1" indent="-225884">
              <a:lnSpc>
                <a:spcPts val="2929"/>
              </a:lnSpc>
              <a:buFont typeface="Arial"/>
              <a:buChar char="•"/>
            </a:pPr>
            <a:r>
              <a:rPr lang="en-US" sz="2400" b="1" dirty="0">
                <a:solidFill>
                  <a:schemeClr val="bg1"/>
                </a:solidFill>
                <a:latin typeface="Sanchez Semi-Bold"/>
              </a:rPr>
              <a:t>Fan Engagement and Excitement: </a:t>
            </a:r>
            <a:r>
              <a:rPr lang="en-US" sz="2400" dirty="0">
                <a:solidFill>
                  <a:schemeClr val="bg1"/>
                </a:solidFill>
                <a:latin typeface="Sanchez Semi-Bold"/>
              </a:rPr>
              <a:t>Increasing fan engagement and excitement by offering personalized match predictions, analysis, and interactive experiences, enhancing the overall viewing experience.</a:t>
            </a:r>
          </a:p>
          <a:p>
            <a:pPr marL="451768" lvl="1" indent="-225884">
              <a:lnSpc>
                <a:spcPts val="2929"/>
              </a:lnSpc>
              <a:buFont typeface="Arial"/>
              <a:buChar char="•"/>
            </a:pPr>
            <a:endParaRPr lang="en-US" sz="2400" b="1" dirty="0">
              <a:solidFill>
                <a:schemeClr val="bg1"/>
              </a:solidFill>
              <a:latin typeface="Sanchez Semi-Bold"/>
            </a:endParaRPr>
          </a:p>
          <a:p>
            <a:pPr marL="451768" lvl="1" indent="-225884">
              <a:lnSpc>
                <a:spcPts val="2929"/>
              </a:lnSpc>
              <a:buFont typeface="Arial"/>
              <a:buChar char="•"/>
            </a:pPr>
            <a:r>
              <a:rPr lang="en-US" sz="2400" b="1" dirty="0">
                <a:solidFill>
                  <a:schemeClr val="bg1"/>
                </a:solidFill>
                <a:latin typeface="Sanchez Semi-Bold"/>
              </a:rPr>
              <a:t>Continuous Model Refinement:</a:t>
            </a:r>
            <a:r>
              <a:rPr lang="en-US" sz="2400" dirty="0">
                <a:solidFill>
                  <a:schemeClr val="bg1"/>
                </a:solidFill>
                <a:latin typeface="Sanchez Semi-Bold"/>
              </a:rPr>
              <a:t> Implementing mechanisms for continuous model refinement, using new data and advanced algorithms to improve prediction accuracy and adapt to evolving trends in cricket.</a:t>
            </a:r>
          </a:p>
        </p:txBody>
      </p:sp>
      <p:sp>
        <p:nvSpPr>
          <p:cNvPr id="11" name="Freeform 4">
            <a:extLst>
              <a:ext uri="{FF2B5EF4-FFF2-40B4-BE49-F238E27FC236}">
                <a16:creationId xmlns:a16="http://schemas.microsoft.com/office/drawing/2014/main" id="{F38EB985-5A60-49A2-AF9C-F61BF7E33544}"/>
              </a:ext>
            </a:extLst>
          </p:cNvPr>
          <p:cNvSpPr/>
          <p:nvPr/>
        </p:nvSpPr>
        <p:spPr>
          <a:xfrm>
            <a:off x="12123821" y="3014816"/>
            <a:ext cx="3922454" cy="5085149"/>
          </a:xfrm>
          <a:custGeom>
            <a:avLst/>
            <a:gdLst/>
            <a:ahLst/>
            <a:cxnLst/>
            <a:rect l="l" t="t" r="r" b="b"/>
            <a:pathLst>
              <a:path w="6947432" h="8485413">
                <a:moveTo>
                  <a:pt x="0" y="0"/>
                </a:moveTo>
                <a:lnTo>
                  <a:pt x="6947432" y="0"/>
                </a:lnTo>
                <a:lnTo>
                  <a:pt x="6947432" y="8485413"/>
                </a:lnTo>
                <a:lnTo>
                  <a:pt x="0" y="8485413"/>
                </a:lnTo>
                <a:lnTo>
                  <a:pt x="0" y="0"/>
                </a:lnTo>
                <a:close/>
              </a:path>
            </a:pathLst>
          </a:custGeom>
          <a:blipFill>
            <a:blip r:embed="rId5"/>
            <a:stretch>
              <a:fillRect/>
            </a:stretch>
          </a:blipFill>
        </p:spPr>
      </p:sp>
    </p:spTree>
    <p:extLst>
      <p:ext uri="{BB962C8B-B14F-4D97-AF65-F5344CB8AC3E}">
        <p14:creationId xmlns:p14="http://schemas.microsoft.com/office/powerpoint/2010/main" val="19363025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5"/>
        <p:cNvGrpSpPr/>
        <p:nvPr/>
      </p:nvGrpSpPr>
      <p:grpSpPr>
        <a:xfrm>
          <a:off x="0" y="0"/>
          <a:ext cx="0" cy="0"/>
          <a:chOff x="0" y="0"/>
          <a:chExt cx="0" cy="0"/>
        </a:xfrm>
      </p:grpSpPr>
      <p:sp>
        <p:nvSpPr>
          <p:cNvPr id="14" name="Freeform 2">
            <a:extLst>
              <a:ext uri="{FF2B5EF4-FFF2-40B4-BE49-F238E27FC236}">
                <a16:creationId xmlns:a16="http://schemas.microsoft.com/office/drawing/2014/main" id="{ED46AC6E-89FC-4E93-AE73-E34FF3840FDF}"/>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3333" b="-3333"/>
            </a:stretch>
          </a:blipFill>
        </p:spPr>
      </p:sp>
      <p:sp>
        <p:nvSpPr>
          <p:cNvPr id="46" name="Google Shape;46;p1"/>
          <p:cNvSpPr txBox="1">
            <a:spLocks noGrp="1"/>
          </p:cNvSpPr>
          <p:nvPr>
            <p:ph type="dt" idx="10"/>
          </p:nvPr>
        </p:nvSpPr>
        <p:spPr>
          <a:xfrm>
            <a:off x="2971800" y="9534526"/>
            <a:ext cx="3200400" cy="547688"/>
          </a:xfrm>
          <a:prstGeom prst="rect">
            <a:avLst/>
          </a:prstGeom>
          <a:noFill/>
          <a:ln>
            <a:noFill/>
          </a:ln>
        </p:spPr>
        <p:txBody>
          <a:bodyPr spcFirstLastPara="1" vert="horz" wrap="square" lIns="137138" tIns="68550" rIns="137138" bIns="68550" rtlCol="0" anchor="ctr" anchorCtr="0">
            <a:noAutofit/>
          </a:bodyPr>
          <a:lstStyle/>
          <a:p>
            <a:r>
              <a:rPr lang="en-US" dirty="0"/>
              <a:t>22CS016</a:t>
            </a:r>
            <a:endParaRPr dirty="0"/>
          </a:p>
        </p:txBody>
      </p:sp>
      <p:sp>
        <p:nvSpPr>
          <p:cNvPr id="47" name="Google Shape;47;p1"/>
          <p:cNvSpPr txBox="1">
            <a:spLocks noGrp="1"/>
          </p:cNvSpPr>
          <p:nvPr>
            <p:ph type="sldNum" idx="12"/>
          </p:nvPr>
        </p:nvSpPr>
        <p:spPr>
          <a:xfrm>
            <a:off x="12115800" y="9534526"/>
            <a:ext cx="3200400" cy="547688"/>
          </a:xfrm>
          <a:prstGeom prst="rect">
            <a:avLst/>
          </a:prstGeom>
          <a:noFill/>
          <a:ln>
            <a:noFill/>
          </a:ln>
        </p:spPr>
        <p:txBody>
          <a:bodyPr spcFirstLastPara="1" vert="horz" wrap="square" lIns="137138" tIns="68550" rIns="137138" bIns="68550" rtlCol="0" anchor="ctr" anchorCtr="0">
            <a:noAutofit/>
          </a:bodyPr>
          <a:lstStyle/>
          <a:p>
            <a:fld id="{00000000-1234-1234-1234-123412341234}" type="slidenum">
              <a:rPr lang="en-US"/>
              <a:pPr/>
              <a:t>5</a:t>
            </a:fld>
            <a:endParaRPr dirty="0"/>
          </a:p>
        </p:txBody>
      </p:sp>
      <p:sp>
        <p:nvSpPr>
          <p:cNvPr id="2" name="Rectangle 1">
            <a:extLst>
              <a:ext uri="{FF2B5EF4-FFF2-40B4-BE49-F238E27FC236}">
                <a16:creationId xmlns:a16="http://schemas.microsoft.com/office/drawing/2014/main" id="{3DFBDD0F-6A15-456A-97FE-9D45B76E62B3}"/>
              </a:ext>
            </a:extLst>
          </p:cNvPr>
          <p:cNvSpPr/>
          <p:nvPr/>
        </p:nvSpPr>
        <p:spPr>
          <a:xfrm>
            <a:off x="0" y="-144379"/>
            <a:ext cx="18288000" cy="1157037"/>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 name="Rectangle 2">
            <a:extLst>
              <a:ext uri="{FF2B5EF4-FFF2-40B4-BE49-F238E27FC236}">
                <a16:creationId xmlns:a16="http://schemas.microsoft.com/office/drawing/2014/main" id="{D2807EEC-96E5-48CA-96DF-6EF138C9FC71}"/>
              </a:ext>
            </a:extLst>
          </p:cNvPr>
          <p:cNvSpPr/>
          <p:nvPr/>
        </p:nvSpPr>
        <p:spPr>
          <a:xfrm>
            <a:off x="0" y="10082214"/>
            <a:ext cx="18288000" cy="333123"/>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4" name="Picture 3">
            <a:extLst>
              <a:ext uri="{FF2B5EF4-FFF2-40B4-BE49-F238E27FC236}">
                <a16:creationId xmlns:a16="http://schemas.microsoft.com/office/drawing/2014/main" id="{2F3944BF-A9D3-42F0-8877-85DFBD892AC9}"/>
              </a:ext>
            </a:extLst>
          </p:cNvPr>
          <p:cNvPicPr>
            <a:picLocks noChangeAspect="1"/>
          </p:cNvPicPr>
          <p:nvPr/>
        </p:nvPicPr>
        <p:blipFill>
          <a:blip r:embed="rId4"/>
          <a:stretch>
            <a:fillRect/>
          </a:stretch>
        </p:blipFill>
        <p:spPr>
          <a:xfrm>
            <a:off x="14508664" y="71510"/>
            <a:ext cx="2986671" cy="961058"/>
          </a:xfrm>
          <a:prstGeom prst="rect">
            <a:avLst/>
          </a:prstGeom>
        </p:spPr>
      </p:pic>
      <p:sp>
        <p:nvSpPr>
          <p:cNvPr id="6" name="Rectangle 5">
            <a:extLst>
              <a:ext uri="{FF2B5EF4-FFF2-40B4-BE49-F238E27FC236}">
                <a16:creationId xmlns:a16="http://schemas.microsoft.com/office/drawing/2014/main" id="{EF86FC28-6544-43E7-B90D-1A9B1986F8BA}"/>
              </a:ext>
            </a:extLst>
          </p:cNvPr>
          <p:cNvSpPr/>
          <p:nvPr/>
        </p:nvSpPr>
        <p:spPr>
          <a:xfrm>
            <a:off x="357385" y="1333500"/>
            <a:ext cx="3538148" cy="1248868"/>
          </a:xfrm>
          <a:prstGeom prst="rect">
            <a:avLst/>
          </a:prstGeom>
        </p:spPr>
        <p:txBody>
          <a:bodyPr wrap="none">
            <a:spAutoFit/>
          </a:bodyPr>
          <a:lstStyle/>
          <a:p>
            <a:pPr>
              <a:lnSpc>
                <a:spcPts val="8480"/>
              </a:lnSpc>
            </a:pPr>
            <a:r>
              <a:rPr lang="en-US" sz="9600" dirty="0">
                <a:solidFill>
                  <a:schemeClr val="bg1"/>
                </a:solidFill>
                <a:latin typeface="Shadows Into Light Two"/>
              </a:rPr>
              <a:t>Dataset</a:t>
            </a:r>
          </a:p>
        </p:txBody>
      </p:sp>
      <p:sp>
        <p:nvSpPr>
          <p:cNvPr id="8" name="Rectangle 7">
            <a:extLst>
              <a:ext uri="{FF2B5EF4-FFF2-40B4-BE49-F238E27FC236}">
                <a16:creationId xmlns:a16="http://schemas.microsoft.com/office/drawing/2014/main" id="{7B04E705-0674-4D82-8BEA-FF051926ECD0}"/>
              </a:ext>
            </a:extLst>
          </p:cNvPr>
          <p:cNvSpPr/>
          <p:nvPr/>
        </p:nvSpPr>
        <p:spPr>
          <a:xfrm>
            <a:off x="533400" y="2968822"/>
            <a:ext cx="9144000" cy="4169411"/>
          </a:xfrm>
          <a:prstGeom prst="rect">
            <a:avLst/>
          </a:prstGeom>
        </p:spPr>
        <p:txBody>
          <a:bodyPr wrap="square">
            <a:spAutoFit/>
          </a:bodyPr>
          <a:lstStyle/>
          <a:p>
            <a:pPr marL="451768" lvl="1" indent="-225884">
              <a:lnSpc>
                <a:spcPts val="2929"/>
              </a:lnSpc>
              <a:buFont typeface="Arial"/>
              <a:buChar char="•"/>
            </a:pPr>
            <a:r>
              <a:rPr lang="en-US" sz="2400" dirty="0">
                <a:solidFill>
                  <a:schemeClr val="bg1"/>
                </a:solidFill>
                <a:latin typeface="Sanchez"/>
              </a:rPr>
              <a:t>The dataset we are using here is the IPL dataset, which contains the details regarding the winner and match stats. </a:t>
            </a:r>
          </a:p>
          <a:p>
            <a:pPr marL="451768" lvl="1" indent="-225884">
              <a:lnSpc>
                <a:spcPts val="2929"/>
              </a:lnSpc>
              <a:buFont typeface="Arial"/>
              <a:buChar char="•"/>
            </a:pPr>
            <a:endParaRPr lang="en-US" sz="2400" dirty="0">
              <a:solidFill>
                <a:schemeClr val="bg1"/>
              </a:solidFill>
              <a:latin typeface="Sanchez"/>
            </a:endParaRPr>
          </a:p>
          <a:p>
            <a:pPr marL="451768" lvl="1" indent="-225884">
              <a:lnSpc>
                <a:spcPts val="2929"/>
              </a:lnSpc>
              <a:buFont typeface="Arial"/>
              <a:buChar char="•"/>
            </a:pPr>
            <a:r>
              <a:rPr lang="en-US" sz="2400" dirty="0">
                <a:solidFill>
                  <a:schemeClr val="bg1"/>
                </a:solidFill>
                <a:latin typeface="Sanchez"/>
              </a:rPr>
              <a:t>It contains the details like teams played, winner, venue of the match, won by how many wickets and runs, toss decision, whether DLS applied or not, names of the umpires etc.</a:t>
            </a:r>
          </a:p>
          <a:p>
            <a:pPr marL="451768" lvl="1" indent="-225884">
              <a:lnSpc>
                <a:spcPts val="2929"/>
              </a:lnSpc>
              <a:buFont typeface="Arial"/>
              <a:buChar char="•"/>
            </a:pPr>
            <a:endParaRPr lang="en-US" sz="2400" dirty="0">
              <a:solidFill>
                <a:schemeClr val="bg1"/>
              </a:solidFill>
              <a:latin typeface="Sanchez"/>
            </a:endParaRPr>
          </a:p>
          <a:p>
            <a:pPr marL="451768" lvl="1" indent="-225884">
              <a:lnSpc>
                <a:spcPts val="2929"/>
              </a:lnSpc>
              <a:buFont typeface="Arial"/>
              <a:buChar char="•"/>
            </a:pPr>
            <a:r>
              <a:rPr lang="en-US" sz="2400" dirty="0">
                <a:solidFill>
                  <a:schemeClr val="bg1"/>
                </a:solidFill>
                <a:latin typeface="Sanchez"/>
              </a:rPr>
              <a:t>Including exploratory data analysis is crucial for comprehensive analysis and model development.</a:t>
            </a:r>
          </a:p>
        </p:txBody>
      </p:sp>
      <p:pic>
        <p:nvPicPr>
          <p:cNvPr id="10" name="Picture 4">
            <a:extLst>
              <a:ext uri="{FF2B5EF4-FFF2-40B4-BE49-F238E27FC236}">
                <a16:creationId xmlns:a16="http://schemas.microsoft.com/office/drawing/2014/main" id="{91EAFAA0-FABB-42DB-935D-034793C77728}"/>
              </a:ext>
            </a:extLst>
          </p:cNvPr>
          <p:cNvPicPr>
            <a:picLocks noChangeAspect="1"/>
          </p:cNvPicPr>
          <p:nvPr/>
        </p:nvPicPr>
        <p:blipFill>
          <a:blip r:embed="rId5"/>
          <a:stretch>
            <a:fillRect/>
          </a:stretch>
        </p:blipFill>
        <p:spPr>
          <a:xfrm>
            <a:off x="11147405" y="2069122"/>
            <a:ext cx="6311835" cy="6408940"/>
          </a:xfrm>
          <a:prstGeom prst="rect">
            <a:avLst/>
          </a:prstGeom>
        </p:spPr>
      </p:pic>
    </p:spTree>
    <p:extLst>
      <p:ext uri="{BB962C8B-B14F-4D97-AF65-F5344CB8AC3E}">
        <p14:creationId xmlns:p14="http://schemas.microsoft.com/office/powerpoint/2010/main" val="19959805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5"/>
        <p:cNvGrpSpPr/>
        <p:nvPr/>
      </p:nvGrpSpPr>
      <p:grpSpPr>
        <a:xfrm>
          <a:off x="0" y="0"/>
          <a:ext cx="0" cy="0"/>
          <a:chOff x="0" y="0"/>
          <a:chExt cx="0" cy="0"/>
        </a:xfrm>
      </p:grpSpPr>
      <p:sp>
        <p:nvSpPr>
          <p:cNvPr id="14" name="Freeform 2">
            <a:extLst>
              <a:ext uri="{FF2B5EF4-FFF2-40B4-BE49-F238E27FC236}">
                <a16:creationId xmlns:a16="http://schemas.microsoft.com/office/drawing/2014/main" id="{ED46AC6E-89FC-4E93-AE73-E34FF3840FDF}"/>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3333" b="-3333"/>
            </a:stretch>
          </a:blipFill>
        </p:spPr>
      </p:sp>
      <p:sp>
        <p:nvSpPr>
          <p:cNvPr id="46" name="Google Shape;46;p1"/>
          <p:cNvSpPr txBox="1">
            <a:spLocks noGrp="1"/>
          </p:cNvSpPr>
          <p:nvPr>
            <p:ph type="dt" idx="10"/>
          </p:nvPr>
        </p:nvSpPr>
        <p:spPr>
          <a:xfrm>
            <a:off x="2971800" y="9534526"/>
            <a:ext cx="3200400" cy="547688"/>
          </a:xfrm>
          <a:prstGeom prst="rect">
            <a:avLst/>
          </a:prstGeom>
          <a:noFill/>
          <a:ln>
            <a:noFill/>
          </a:ln>
        </p:spPr>
        <p:txBody>
          <a:bodyPr spcFirstLastPara="1" vert="horz" wrap="square" lIns="137138" tIns="68550" rIns="137138" bIns="68550" rtlCol="0" anchor="ctr" anchorCtr="0">
            <a:noAutofit/>
          </a:bodyPr>
          <a:lstStyle/>
          <a:p>
            <a:r>
              <a:rPr lang="en-US" dirty="0"/>
              <a:t>22CS016</a:t>
            </a:r>
            <a:endParaRPr dirty="0"/>
          </a:p>
        </p:txBody>
      </p:sp>
      <p:sp>
        <p:nvSpPr>
          <p:cNvPr id="47" name="Google Shape;47;p1"/>
          <p:cNvSpPr txBox="1">
            <a:spLocks noGrp="1"/>
          </p:cNvSpPr>
          <p:nvPr>
            <p:ph type="sldNum" idx="12"/>
          </p:nvPr>
        </p:nvSpPr>
        <p:spPr>
          <a:xfrm>
            <a:off x="12115800" y="9534526"/>
            <a:ext cx="3200400" cy="547688"/>
          </a:xfrm>
          <a:prstGeom prst="rect">
            <a:avLst/>
          </a:prstGeom>
          <a:noFill/>
          <a:ln>
            <a:noFill/>
          </a:ln>
        </p:spPr>
        <p:txBody>
          <a:bodyPr spcFirstLastPara="1" vert="horz" wrap="square" lIns="137138" tIns="68550" rIns="137138" bIns="68550" rtlCol="0" anchor="ctr" anchorCtr="0">
            <a:noAutofit/>
          </a:bodyPr>
          <a:lstStyle/>
          <a:p>
            <a:fld id="{00000000-1234-1234-1234-123412341234}" type="slidenum">
              <a:rPr lang="en-US"/>
              <a:pPr/>
              <a:t>6</a:t>
            </a:fld>
            <a:endParaRPr dirty="0"/>
          </a:p>
        </p:txBody>
      </p:sp>
      <p:sp>
        <p:nvSpPr>
          <p:cNvPr id="2" name="Rectangle 1">
            <a:extLst>
              <a:ext uri="{FF2B5EF4-FFF2-40B4-BE49-F238E27FC236}">
                <a16:creationId xmlns:a16="http://schemas.microsoft.com/office/drawing/2014/main" id="{3DFBDD0F-6A15-456A-97FE-9D45B76E62B3}"/>
              </a:ext>
            </a:extLst>
          </p:cNvPr>
          <p:cNvSpPr/>
          <p:nvPr/>
        </p:nvSpPr>
        <p:spPr>
          <a:xfrm>
            <a:off x="0" y="-144379"/>
            <a:ext cx="18288000" cy="1157037"/>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 name="Rectangle 2">
            <a:extLst>
              <a:ext uri="{FF2B5EF4-FFF2-40B4-BE49-F238E27FC236}">
                <a16:creationId xmlns:a16="http://schemas.microsoft.com/office/drawing/2014/main" id="{D2807EEC-96E5-48CA-96DF-6EF138C9FC71}"/>
              </a:ext>
            </a:extLst>
          </p:cNvPr>
          <p:cNvSpPr/>
          <p:nvPr/>
        </p:nvSpPr>
        <p:spPr>
          <a:xfrm>
            <a:off x="0" y="10082214"/>
            <a:ext cx="18288000" cy="333123"/>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4" name="Picture 3">
            <a:extLst>
              <a:ext uri="{FF2B5EF4-FFF2-40B4-BE49-F238E27FC236}">
                <a16:creationId xmlns:a16="http://schemas.microsoft.com/office/drawing/2014/main" id="{2F3944BF-A9D3-42F0-8877-85DFBD892AC9}"/>
              </a:ext>
            </a:extLst>
          </p:cNvPr>
          <p:cNvPicPr>
            <a:picLocks noChangeAspect="1"/>
          </p:cNvPicPr>
          <p:nvPr/>
        </p:nvPicPr>
        <p:blipFill>
          <a:blip r:embed="rId4"/>
          <a:stretch>
            <a:fillRect/>
          </a:stretch>
        </p:blipFill>
        <p:spPr>
          <a:xfrm>
            <a:off x="14508664" y="71510"/>
            <a:ext cx="2986671" cy="961058"/>
          </a:xfrm>
          <a:prstGeom prst="rect">
            <a:avLst/>
          </a:prstGeom>
        </p:spPr>
      </p:pic>
      <p:sp>
        <p:nvSpPr>
          <p:cNvPr id="6" name="Rectangle 5">
            <a:extLst>
              <a:ext uri="{FF2B5EF4-FFF2-40B4-BE49-F238E27FC236}">
                <a16:creationId xmlns:a16="http://schemas.microsoft.com/office/drawing/2014/main" id="{EF86FC28-6544-43E7-B90D-1A9B1986F8BA}"/>
              </a:ext>
            </a:extLst>
          </p:cNvPr>
          <p:cNvSpPr/>
          <p:nvPr/>
        </p:nvSpPr>
        <p:spPr>
          <a:xfrm>
            <a:off x="357385" y="1333500"/>
            <a:ext cx="8345554" cy="1248868"/>
          </a:xfrm>
          <a:prstGeom prst="rect">
            <a:avLst/>
          </a:prstGeom>
        </p:spPr>
        <p:txBody>
          <a:bodyPr wrap="none">
            <a:spAutoFit/>
          </a:bodyPr>
          <a:lstStyle/>
          <a:p>
            <a:pPr>
              <a:lnSpc>
                <a:spcPts val="8480"/>
              </a:lnSpc>
            </a:pPr>
            <a:r>
              <a:rPr lang="en-US" sz="9600" dirty="0">
                <a:solidFill>
                  <a:schemeClr val="bg1"/>
                </a:solidFill>
                <a:latin typeface="Shadows Into Light Two"/>
              </a:rPr>
              <a:t>Dataset Overview</a:t>
            </a:r>
          </a:p>
        </p:txBody>
      </p:sp>
      <p:sp>
        <p:nvSpPr>
          <p:cNvPr id="8" name="Rectangle 7">
            <a:extLst>
              <a:ext uri="{FF2B5EF4-FFF2-40B4-BE49-F238E27FC236}">
                <a16:creationId xmlns:a16="http://schemas.microsoft.com/office/drawing/2014/main" id="{7B04E705-0674-4D82-8BEA-FF051926ECD0}"/>
              </a:ext>
            </a:extLst>
          </p:cNvPr>
          <p:cNvSpPr/>
          <p:nvPr/>
        </p:nvSpPr>
        <p:spPr>
          <a:xfrm>
            <a:off x="533400" y="2968822"/>
            <a:ext cx="9144000" cy="5656998"/>
          </a:xfrm>
          <a:prstGeom prst="rect">
            <a:avLst/>
          </a:prstGeom>
        </p:spPr>
        <p:txBody>
          <a:bodyPr wrap="square">
            <a:spAutoFit/>
          </a:bodyPr>
          <a:lstStyle/>
          <a:p>
            <a:pPr marL="451768" lvl="1" indent="-225884">
              <a:lnSpc>
                <a:spcPts val="2929"/>
              </a:lnSpc>
              <a:buFont typeface="Arial"/>
              <a:buChar char="•"/>
            </a:pPr>
            <a:r>
              <a:rPr lang="en-US" sz="2400" dirty="0">
                <a:solidFill>
                  <a:schemeClr val="bg1"/>
                </a:solidFill>
                <a:latin typeface="Sanchez"/>
              </a:rPr>
              <a:t>batting_team, bowling_team, over	ball, batsman, non_striker, bowler, is_super_over	wide_runs, bye_runs</a:t>
            </a:r>
          </a:p>
          <a:p>
            <a:pPr marL="451768" lvl="1" indent="-225884">
              <a:lnSpc>
                <a:spcPts val="2929"/>
              </a:lnSpc>
              <a:buFont typeface="Arial"/>
              <a:buChar char="•"/>
            </a:pPr>
            <a:endParaRPr lang="en-US" sz="2400" dirty="0">
              <a:solidFill>
                <a:schemeClr val="bg1"/>
              </a:solidFill>
              <a:latin typeface="Sanchez"/>
            </a:endParaRPr>
          </a:p>
          <a:p>
            <a:pPr marL="451768" lvl="1" indent="-225884">
              <a:lnSpc>
                <a:spcPts val="2929"/>
              </a:lnSpc>
              <a:buFont typeface="Arial"/>
              <a:buChar char="•"/>
            </a:pPr>
            <a:r>
              <a:rPr lang="en-US" sz="2400" dirty="0">
                <a:solidFill>
                  <a:schemeClr val="bg1"/>
                </a:solidFill>
                <a:latin typeface="Sanchez"/>
              </a:rPr>
              <a:t>City, date, team1, team2, toss_winner, toss_decision, result, dl_applied, winner, win_by_runs, win_by_wickets, player_of_match, venue, umpire1, umpire2</a:t>
            </a:r>
          </a:p>
          <a:p>
            <a:pPr marL="225884" lvl="1">
              <a:lnSpc>
                <a:spcPts val="2929"/>
              </a:lnSpc>
            </a:pPr>
            <a:endParaRPr lang="en-US" sz="2400" dirty="0">
              <a:solidFill>
                <a:schemeClr val="bg1"/>
              </a:solidFill>
              <a:latin typeface="Sanchez"/>
            </a:endParaRPr>
          </a:p>
          <a:p>
            <a:pPr marL="451768" lvl="1" indent="-225884">
              <a:lnSpc>
                <a:spcPts val="2929"/>
              </a:lnSpc>
              <a:buFont typeface="Arial"/>
              <a:buChar char="•"/>
            </a:pPr>
            <a:r>
              <a:rPr lang="en-US" sz="2400" dirty="0">
                <a:solidFill>
                  <a:schemeClr val="bg1"/>
                </a:solidFill>
                <a:latin typeface="Sanchez"/>
              </a:rPr>
              <a:t>Numberofballs, average, strikerate</a:t>
            </a:r>
          </a:p>
          <a:p>
            <a:pPr marL="451768" lvl="1" indent="-225884">
              <a:lnSpc>
                <a:spcPts val="2929"/>
              </a:lnSpc>
              <a:buFont typeface="Arial"/>
              <a:buChar char="•"/>
            </a:pPr>
            <a:endParaRPr lang="en-US" sz="2400" dirty="0">
              <a:solidFill>
                <a:schemeClr val="bg1"/>
              </a:solidFill>
              <a:latin typeface="Sanchez"/>
            </a:endParaRPr>
          </a:p>
          <a:p>
            <a:pPr marL="451768" lvl="1" indent="-225884">
              <a:lnSpc>
                <a:spcPts val="2929"/>
              </a:lnSpc>
              <a:buFont typeface="Arial"/>
              <a:buChar char="•"/>
            </a:pPr>
            <a:r>
              <a:rPr lang="en-US" sz="2400" dirty="0">
                <a:solidFill>
                  <a:schemeClr val="bg1"/>
                </a:solidFill>
                <a:latin typeface="Sanchez"/>
              </a:rPr>
              <a:t>home_wins, away_wins, home_matches, away_matches, home_win_percentage, away_win_percentage</a:t>
            </a:r>
          </a:p>
          <a:p>
            <a:pPr marL="225884" lvl="1">
              <a:lnSpc>
                <a:spcPts val="2929"/>
              </a:lnSpc>
            </a:pPr>
            <a:endParaRPr lang="en-US" sz="2400" dirty="0">
              <a:solidFill>
                <a:schemeClr val="bg1"/>
              </a:solidFill>
              <a:latin typeface="Sanchez"/>
            </a:endParaRPr>
          </a:p>
          <a:p>
            <a:pPr marL="451768" lvl="1" indent="-225884">
              <a:lnSpc>
                <a:spcPts val="2929"/>
              </a:lnSpc>
              <a:buFont typeface="Arial"/>
              <a:buChar char="•"/>
            </a:pPr>
            <a:r>
              <a:rPr lang="en-US" sz="2400" dirty="0">
                <a:solidFill>
                  <a:schemeClr val="bg1"/>
                </a:solidFill>
                <a:latin typeface="Sanchez"/>
              </a:rPr>
              <a:t>Player_Name, DOB, Batting_Hand, Bowling_Skill, Country</a:t>
            </a:r>
          </a:p>
          <a:p>
            <a:pPr marL="451768" lvl="1" indent="-225884">
              <a:lnSpc>
                <a:spcPts val="2929"/>
              </a:lnSpc>
              <a:buFont typeface="Arial"/>
              <a:buChar char="•"/>
            </a:pPr>
            <a:endParaRPr lang="en-US" sz="2400" dirty="0">
              <a:solidFill>
                <a:schemeClr val="bg1"/>
              </a:solidFill>
              <a:latin typeface="Sanchez"/>
            </a:endParaRPr>
          </a:p>
        </p:txBody>
      </p:sp>
      <p:pic>
        <p:nvPicPr>
          <p:cNvPr id="10" name="Picture 4">
            <a:extLst>
              <a:ext uri="{FF2B5EF4-FFF2-40B4-BE49-F238E27FC236}">
                <a16:creationId xmlns:a16="http://schemas.microsoft.com/office/drawing/2014/main" id="{91EAFAA0-FABB-42DB-935D-034793C77728}"/>
              </a:ext>
            </a:extLst>
          </p:cNvPr>
          <p:cNvPicPr>
            <a:picLocks noChangeAspect="1"/>
          </p:cNvPicPr>
          <p:nvPr/>
        </p:nvPicPr>
        <p:blipFill>
          <a:blip r:embed="rId5"/>
          <a:stretch>
            <a:fillRect/>
          </a:stretch>
        </p:blipFill>
        <p:spPr>
          <a:xfrm>
            <a:off x="11147405" y="2069122"/>
            <a:ext cx="6311835" cy="6408940"/>
          </a:xfrm>
          <a:prstGeom prst="rect">
            <a:avLst/>
          </a:prstGeom>
        </p:spPr>
      </p:pic>
    </p:spTree>
    <p:extLst>
      <p:ext uri="{BB962C8B-B14F-4D97-AF65-F5344CB8AC3E}">
        <p14:creationId xmlns:p14="http://schemas.microsoft.com/office/powerpoint/2010/main" val="39713315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5"/>
        <p:cNvGrpSpPr/>
        <p:nvPr/>
      </p:nvGrpSpPr>
      <p:grpSpPr>
        <a:xfrm>
          <a:off x="0" y="0"/>
          <a:ext cx="0" cy="0"/>
          <a:chOff x="0" y="0"/>
          <a:chExt cx="0" cy="0"/>
        </a:xfrm>
      </p:grpSpPr>
      <p:sp>
        <p:nvSpPr>
          <p:cNvPr id="14" name="Freeform 2">
            <a:extLst>
              <a:ext uri="{FF2B5EF4-FFF2-40B4-BE49-F238E27FC236}">
                <a16:creationId xmlns:a16="http://schemas.microsoft.com/office/drawing/2014/main" id="{ED46AC6E-89FC-4E93-AE73-E34FF3840FDF}"/>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3333" b="-3333"/>
            </a:stretch>
          </a:blipFill>
        </p:spPr>
      </p:sp>
      <p:sp>
        <p:nvSpPr>
          <p:cNvPr id="46" name="Google Shape;46;p1"/>
          <p:cNvSpPr txBox="1">
            <a:spLocks noGrp="1"/>
          </p:cNvSpPr>
          <p:nvPr>
            <p:ph type="dt" idx="10"/>
          </p:nvPr>
        </p:nvSpPr>
        <p:spPr>
          <a:xfrm>
            <a:off x="2971800" y="9534526"/>
            <a:ext cx="3200400" cy="547688"/>
          </a:xfrm>
          <a:prstGeom prst="rect">
            <a:avLst/>
          </a:prstGeom>
          <a:noFill/>
          <a:ln>
            <a:noFill/>
          </a:ln>
        </p:spPr>
        <p:txBody>
          <a:bodyPr spcFirstLastPara="1" vert="horz" wrap="square" lIns="137138" tIns="68550" rIns="137138" bIns="68550" rtlCol="0" anchor="ctr" anchorCtr="0">
            <a:noAutofit/>
          </a:bodyPr>
          <a:lstStyle/>
          <a:p>
            <a:r>
              <a:rPr lang="en-US" dirty="0"/>
              <a:t>22CS016</a:t>
            </a:r>
            <a:endParaRPr dirty="0"/>
          </a:p>
        </p:txBody>
      </p:sp>
      <p:sp>
        <p:nvSpPr>
          <p:cNvPr id="47" name="Google Shape;47;p1"/>
          <p:cNvSpPr txBox="1">
            <a:spLocks noGrp="1"/>
          </p:cNvSpPr>
          <p:nvPr>
            <p:ph type="sldNum" idx="12"/>
          </p:nvPr>
        </p:nvSpPr>
        <p:spPr>
          <a:xfrm>
            <a:off x="12115800" y="9534526"/>
            <a:ext cx="3200400" cy="547688"/>
          </a:xfrm>
          <a:prstGeom prst="rect">
            <a:avLst/>
          </a:prstGeom>
          <a:noFill/>
          <a:ln>
            <a:noFill/>
          </a:ln>
        </p:spPr>
        <p:txBody>
          <a:bodyPr spcFirstLastPara="1" vert="horz" wrap="square" lIns="137138" tIns="68550" rIns="137138" bIns="68550" rtlCol="0" anchor="ctr" anchorCtr="0">
            <a:noAutofit/>
          </a:bodyPr>
          <a:lstStyle/>
          <a:p>
            <a:fld id="{00000000-1234-1234-1234-123412341234}" type="slidenum">
              <a:rPr lang="en-US"/>
              <a:pPr/>
              <a:t>7</a:t>
            </a:fld>
            <a:endParaRPr dirty="0"/>
          </a:p>
        </p:txBody>
      </p:sp>
      <p:sp>
        <p:nvSpPr>
          <p:cNvPr id="2" name="Rectangle 1">
            <a:extLst>
              <a:ext uri="{FF2B5EF4-FFF2-40B4-BE49-F238E27FC236}">
                <a16:creationId xmlns:a16="http://schemas.microsoft.com/office/drawing/2014/main" id="{3DFBDD0F-6A15-456A-97FE-9D45B76E62B3}"/>
              </a:ext>
            </a:extLst>
          </p:cNvPr>
          <p:cNvSpPr/>
          <p:nvPr/>
        </p:nvSpPr>
        <p:spPr>
          <a:xfrm>
            <a:off x="0" y="-144379"/>
            <a:ext cx="18288000" cy="1157037"/>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 name="Rectangle 2">
            <a:extLst>
              <a:ext uri="{FF2B5EF4-FFF2-40B4-BE49-F238E27FC236}">
                <a16:creationId xmlns:a16="http://schemas.microsoft.com/office/drawing/2014/main" id="{D2807EEC-96E5-48CA-96DF-6EF138C9FC71}"/>
              </a:ext>
            </a:extLst>
          </p:cNvPr>
          <p:cNvSpPr/>
          <p:nvPr/>
        </p:nvSpPr>
        <p:spPr>
          <a:xfrm>
            <a:off x="0" y="10082214"/>
            <a:ext cx="18288000" cy="333123"/>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4" name="Picture 3">
            <a:extLst>
              <a:ext uri="{FF2B5EF4-FFF2-40B4-BE49-F238E27FC236}">
                <a16:creationId xmlns:a16="http://schemas.microsoft.com/office/drawing/2014/main" id="{2F3944BF-A9D3-42F0-8877-85DFBD892AC9}"/>
              </a:ext>
            </a:extLst>
          </p:cNvPr>
          <p:cNvPicPr>
            <a:picLocks noChangeAspect="1"/>
          </p:cNvPicPr>
          <p:nvPr/>
        </p:nvPicPr>
        <p:blipFill>
          <a:blip r:embed="rId4"/>
          <a:stretch>
            <a:fillRect/>
          </a:stretch>
        </p:blipFill>
        <p:spPr>
          <a:xfrm>
            <a:off x="14508664" y="71510"/>
            <a:ext cx="2986671" cy="961058"/>
          </a:xfrm>
          <a:prstGeom prst="rect">
            <a:avLst/>
          </a:prstGeom>
        </p:spPr>
      </p:pic>
      <p:sp>
        <p:nvSpPr>
          <p:cNvPr id="6" name="Rectangle 5">
            <a:extLst>
              <a:ext uri="{FF2B5EF4-FFF2-40B4-BE49-F238E27FC236}">
                <a16:creationId xmlns:a16="http://schemas.microsoft.com/office/drawing/2014/main" id="{EF86FC28-6544-43E7-B90D-1A9B1986F8BA}"/>
              </a:ext>
            </a:extLst>
          </p:cNvPr>
          <p:cNvSpPr/>
          <p:nvPr/>
        </p:nvSpPr>
        <p:spPr>
          <a:xfrm>
            <a:off x="357385" y="1333500"/>
            <a:ext cx="4451860" cy="1248868"/>
          </a:xfrm>
          <a:prstGeom prst="rect">
            <a:avLst/>
          </a:prstGeom>
        </p:spPr>
        <p:txBody>
          <a:bodyPr wrap="none">
            <a:spAutoFit/>
          </a:bodyPr>
          <a:lstStyle/>
          <a:p>
            <a:pPr>
              <a:lnSpc>
                <a:spcPts val="8480"/>
              </a:lnSpc>
            </a:pPr>
            <a:r>
              <a:rPr lang="en-US" sz="9600" dirty="0">
                <a:solidFill>
                  <a:schemeClr val="bg1"/>
                </a:solidFill>
                <a:latin typeface="Shadows Into Light Two"/>
              </a:rPr>
              <a:t>Algorithm</a:t>
            </a:r>
          </a:p>
        </p:txBody>
      </p:sp>
      <p:sp>
        <p:nvSpPr>
          <p:cNvPr id="8" name="Rectangle 7">
            <a:extLst>
              <a:ext uri="{FF2B5EF4-FFF2-40B4-BE49-F238E27FC236}">
                <a16:creationId xmlns:a16="http://schemas.microsoft.com/office/drawing/2014/main" id="{7B04E705-0674-4D82-8BEA-FF051926ECD0}"/>
              </a:ext>
            </a:extLst>
          </p:cNvPr>
          <p:cNvSpPr/>
          <p:nvPr/>
        </p:nvSpPr>
        <p:spPr>
          <a:xfrm>
            <a:off x="533400" y="2772205"/>
            <a:ext cx="9156032" cy="6400791"/>
          </a:xfrm>
          <a:prstGeom prst="rect">
            <a:avLst/>
          </a:prstGeom>
        </p:spPr>
        <p:txBody>
          <a:bodyPr wrap="square">
            <a:spAutoFit/>
          </a:bodyPr>
          <a:lstStyle/>
          <a:p>
            <a:pPr marL="451768" lvl="1" indent="-225884">
              <a:lnSpc>
                <a:spcPts val="2929"/>
              </a:lnSpc>
              <a:buFont typeface="Arial"/>
              <a:buChar char="•"/>
            </a:pPr>
            <a:r>
              <a:rPr lang="en-US" sz="2400" b="1" dirty="0">
                <a:solidFill>
                  <a:schemeClr val="bg1"/>
                </a:solidFill>
                <a:latin typeface="Sanchez"/>
              </a:rPr>
              <a:t>Data Collection: </a:t>
            </a:r>
            <a:r>
              <a:rPr lang="en-US" sz="2400" dirty="0">
                <a:solidFill>
                  <a:schemeClr val="bg1"/>
                </a:solidFill>
                <a:latin typeface="Sanchez"/>
              </a:rPr>
              <a:t>gather IPL match data including details like venue, teams, players, scores, and outcomes.</a:t>
            </a:r>
          </a:p>
          <a:p>
            <a:pPr marL="451768" lvl="1" indent="-225884">
              <a:lnSpc>
                <a:spcPts val="2929"/>
              </a:lnSpc>
              <a:buFont typeface="Arial"/>
              <a:buChar char="•"/>
            </a:pPr>
            <a:endParaRPr lang="en-US" sz="2400" dirty="0">
              <a:solidFill>
                <a:schemeClr val="bg1"/>
              </a:solidFill>
              <a:latin typeface="Sanchez"/>
            </a:endParaRPr>
          </a:p>
          <a:p>
            <a:pPr marL="451768" lvl="1" indent="-225884">
              <a:lnSpc>
                <a:spcPts val="2929"/>
              </a:lnSpc>
              <a:buFont typeface="Arial"/>
              <a:buChar char="•"/>
            </a:pPr>
            <a:r>
              <a:rPr lang="en-US" sz="2400" b="1" dirty="0">
                <a:solidFill>
                  <a:schemeClr val="bg1"/>
                </a:solidFill>
                <a:latin typeface="Sanchez"/>
              </a:rPr>
              <a:t>Feature Engineering: </a:t>
            </a:r>
            <a:r>
              <a:rPr lang="en-US" sz="2400" dirty="0">
                <a:solidFill>
                  <a:schemeClr val="bg1"/>
                </a:solidFill>
                <a:latin typeface="Sanchez"/>
              </a:rPr>
              <a:t>extract relevant features like player averages, team performance, etc.</a:t>
            </a:r>
          </a:p>
          <a:p>
            <a:pPr marL="451768" lvl="1" indent="-225884">
              <a:lnSpc>
                <a:spcPts val="2929"/>
              </a:lnSpc>
              <a:buFont typeface="Arial"/>
              <a:buChar char="•"/>
            </a:pPr>
            <a:endParaRPr lang="en-US" sz="2400" dirty="0">
              <a:solidFill>
                <a:schemeClr val="bg1"/>
              </a:solidFill>
              <a:latin typeface="Sanchez"/>
            </a:endParaRPr>
          </a:p>
          <a:p>
            <a:pPr marL="451768" lvl="1" indent="-225884">
              <a:lnSpc>
                <a:spcPts val="2929"/>
              </a:lnSpc>
              <a:buFont typeface="Arial"/>
              <a:buChar char="•"/>
            </a:pPr>
            <a:r>
              <a:rPr lang="en-US" sz="2400" b="1" dirty="0">
                <a:solidFill>
                  <a:schemeClr val="bg1"/>
                </a:solidFill>
                <a:latin typeface="Sanchez"/>
              </a:rPr>
              <a:t>Data Visualization:</a:t>
            </a:r>
            <a:r>
              <a:rPr lang="en-US" sz="2400" dirty="0">
                <a:solidFill>
                  <a:schemeClr val="bg1"/>
                </a:solidFill>
                <a:latin typeface="Sanchez"/>
              </a:rPr>
              <a:t> Incorporate visually appealing charts, graphs, and interactive visualizations to effectively communicate trends, patterns, and insights derived from the IPL match data.</a:t>
            </a:r>
          </a:p>
          <a:p>
            <a:pPr marL="451768" lvl="1" indent="-225884">
              <a:lnSpc>
                <a:spcPts val="2929"/>
              </a:lnSpc>
              <a:buFont typeface="Arial"/>
              <a:buChar char="•"/>
            </a:pPr>
            <a:endParaRPr lang="en-US" sz="2400" dirty="0">
              <a:solidFill>
                <a:schemeClr val="bg1"/>
              </a:solidFill>
              <a:latin typeface="Sanchez"/>
            </a:endParaRPr>
          </a:p>
          <a:p>
            <a:pPr marL="451768" lvl="1" indent="-225884">
              <a:lnSpc>
                <a:spcPts val="2929"/>
              </a:lnSpc>
              <a:buFont typeface="Arial"/>
              <a:buChar char="•"/>
            </a:pPr>
            <a:r>
              <a:rPr lang="en-US" sz="2400" b="1" dirty="0">
                <a:solidFill>
                  <a:schemeClr val="bg1"/>
                </a:solidFill>
                <a:latin typeface="Sanchez"/>
              </a:rPr>
              <a:t>Model Selection and Training: used</a:t>
            </a:r>
            <a:r>
              <a:rPr lang="en-US" sz="2400" dirty="0">
                <a:solidFill>
                  <a:schemeClr val="bg1"/>
                </a:solidFill>
                <a:latin typeface="Sanchez"/>
              </a:rPr>
              <a:t> appropriate ML algorithms (Logistic Regression) and train models on the preprocessed data.</a:t>
            </a:r>
          </a:p>
          <a:p>
            <a:pPr marL="451768" lvl="1" indent="-225884">
              <a:lnSpc>
                <a:spcPts val="2929"/>
              </a:lnSpc>
              <a:buFont typeface="Arial"/>
              <a:buChar char="•"/>
            </a:pPr>
            <a:endParaRPr lang="en-US" sz="2400" dirty="0">
              <a:solidFill>
                <a:schemeClr val="bg1"/>
              </a:solidFill>
              <a:latin typeface="Sanchez"/>
            </a:endParaRPr>
          </a:p>
          <a:p>
            <a:pPr marL="451768" lvl="1" indent="-225884">
              <a:lnSpc>
                <a:spcPts val="2929"/>
              </a:lnSpc>
              <a:buFont typeface="Arial"/>
              <a:buChar char="•"/>
            </a:pPr>
            <a:r>
              <a:rPr lang="en-US" sz="2400" b="1" dirty="0">
                <a:solidFill>
                  <a:schemeClr val="bg1"/>
                </a:solidFill>
                <a:latin typeface="Sanchez"/>
              </a:rPr>
              <a:t>Deployment: </a:t>
            </a:r>
            <a:r>
              <a:rPr lang="en-US" sz="2400" dirty="0">
                <a:solidFill>
                  <a:schemeClr val="bg1"/>
                </a:solidFill>
                <a:latin typeface="Sanchez"/>
              </a:rPr>
              <a:t>Integrate the trained model and generate predictions and display them to users.</a:t>
            </a:r>
          </a:p>
        </p:txBody>
      </p:sp>
      <p:sp>
        <p:nvSpPr>
          <p:cNvPr id="11" name="Freeform 6">
            <a:extLst>
              <a:ext uri="{FF2B5EF4-FFF2-40B4-BE49-F238E27FC236}">
                <a16:creationId xmlns:a16="http://schemas.microsoft.com/office/drawing/2014/main" id="{8EC23B88-9F84-4FD3-9343-051E91AF10FE}"/>
              </a:ext>
            </a:extLst>
          </p:cNvPr>
          <p:cNvSpPr/>
          <p:nvPr/>
        </p:nvSpPr>
        <p:spPr>
          <a:xfrm>
            <a:off x="9252283" y="2110037"/>
            <a:ext cx="6749716" cy="7843840"/>
          </a:xfrm>
          <a:custGeom>
            <a:avLst/>
            <a:gdLst/>
            <a:ahLst/>
            <a:cxnLst/>
            <a:rect l="l" t="t" r="r" b="b"/>
            <a:pathLst>
              <a:path w="8339090" h="10077450">
                <a:moveTo>
                  <a:pt x="0" y="0"/>
                </a:moveTo>
                <a:lnTo>
                  <a:pt x="8339090" y="0"/>
                </a:lnTo>
                <a:lnTo>
                  <a:pt x="8339090" y="10077450"/>
                </a:lnTo>
                <a:lnTo>
                  <a:pt x="0" y="10077450"/>
                </a:lnTo>
                <a:lnTo>
                  <a:pt x="0" y="0"/>
                </a:lnTo>
                <a:close/>
              </a:path>
            </a:pathLst>
          </a:custGeom>
          <a:blipFill>
            <a:blip r:embed="rId5"/>
            <a:stretch>
              <a:fillRect/>
            </a:stretch>
          </a:blipFill>
        </p:spPr>
        <p:txBody>
          <a:bodyPr/>
          <a:lstStyle/>
          <a:p>
            <a:endParaRPr lang="en-IN" dirty="0"/>
          </a:p>
        </p:txBody>
      </p:sp>
    </p:spTree>
    <p:extLst>
      <p:ext uri="{BB962C8B-B14F-4D97-AF65-F5344CB8AC3E}">
        <p14:creationId xmlns:p14="http://schemas.microsoft.com/office/powerpoint/2010/main" val="23109831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5"/>
        <p:cNvGrpSpPr/>
        <p:nvPr/>
      </p:nvGrpSpPr>
      <p:grpSpPr>
        <a:xfrm>
          <a:off x="0" y="0"/>
          <a:ext cx="0" cy="0"/>
          <a:chOff x="0" y="0"/>
          <a:chExt cx="0" cy="0"/>
        </a:xfrm>
      </p:grpSpPr>
      <p:sp>
        <p:nvSpPr>
          <p:cNvPr id="14" name="Freeform 2">
            <a:extLst>
              <a:ext uri="{FF2B5EF4-FFF2-40B4-BE49-F238E27FC236}">
                <a16:creationId xmlns:a16="http://schemas.microsoft.com/office/drawing/2014/main" id="{ED46AC6E-89FC-4E93-AE73-E34FF3840FDF}"/>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3333" b="-3333"/>
            </a:stretch>
          </a:blipFill>
        </p:spPr>
      </p:sp>
      <p:sp>
        <p:nvSpPr>
          <p:cNvPr id="46" name="Google Shape;46;p1"/>
          <p:cNvSpPr txBox="1">
            <a:spLocks noGrp="1"/>
          </p:cNvSpPr>
          <p:nvPr>
            <p:ph type="dt" idx="10"/>
          </p:nvPr>
        </p:nvSpPr>
        <p:spPr>
          <a:xfrm>
            <a:off x="2971800" y="9534526"/>
            <a:ext cx="3200400" cy="547688"/>
          </a:xfrm>
          <a:prstGeom prst="rect">
            <a:avLst/>
          </a:prstGeom>
          <a:noFill/>
          <a:ln>
            <a:noFill/>
          </a:ln>
        </p:spPr>
        <p:txBody>
          <a:bodyPr spcFirstLastPara="1" vert="horz" wrap="square" lIns="137138" tIns="68550" rIns="137138" bIns="68550" rtlCol="0" anchor="ctr" anchorCtr="0">
            <a:noAutofit/>
          </a:bodyPr>
          <a:lstStyle/>
          <a:p>
            <a:r>
              <a:rPr lang="en-US" dirty="0"/>
              <a:t>22CS016</a:t>
            </a:r>
            <a:endParaRPr dirty="0"/>
          </a:p>
        </p:txBody>
      </p:sp>
      <p:sp>
        <p:nvSpPr>
          <p:cNvPr id="47" name="Google Shape;47;p1"/>
          <p:cNvSpPr txBox="1">
            <a:spLocks noGrp="1"/>
          </p:cNvSpPr>
          <p:nvPr>
            <p:ph type="sldNum" idx="12"/>
          </p:nvPr>
        </p:nvSpPr>
        <p:spPr>
          <a:xfrm>
            <a:off x="12115800" y="9534526"/>
            <a:ext cx="3200400" cy="547688"/>
          </a:xfrm>
          <a:prstGeom prst="rect">
            <a:avLst/>
          </a:prstGeom>
          <a:noFill/>
          <a:ln>
            <a:noFill/>
          </a:ln>
        </p:spPr>
        <p:txBody>
          <a:bodyPr spcFirstLastPara="1" vert="horz" wrap="square" lIns="137138" tIns="68550" rIns="137138" bIns="68550" rtlCol="0" anchor="ctr" anchorCtr="0">
            <a:noAutofit/>
          </a:bodyPr>
          <a:lstStyle/>
          <a:p>
            <a:fld id="{00000000-1234-1234-1234-123412341234}" type="slidenum">
              <a:rPr lang="en-US"/>
              <a:pPr/>
              <a:t>8</a:t>
            </a:fld>
            <a:endParaRPr dirty="0"/>
          </a:p>
        </p:txBody>
      </p:sp>
      <p:sp>
        <p:nvSpPr>
          <p:cNvPr id="2" name="Rectangle 1">
            <a:extLst>
              <a:ext uri="{FF2B5EF4-FFF2-40B4-BE49-F238E27FC236}">
                <a16:creationId xmlns:a16="http://schemas.microsoft.com/office/drawing/2014/main" id="{3DFBDD0F-6A15-456A-97FE-9D45B76E62B3}"/>
              </a:ext>
            </a:extLst>
          </p:cNvPr>
          <p:cNvSpPr/>
          <p:nvPr/>
        </p:nvSpPr>
        <p:spPr>
          <a:xfrm>
            <a:off x="0" y="-144379"/>
            <a:ext cx="18288000" cy="1157037"/>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 name="Rectangle 2">
            <a:extLst>
              <a:ext uri="{FF2B5EF4-FFF2-40B4-BE49-F238E27FC236}">
                <a16:creationId xmlns:a16="http://schemas.microsoft.com/office/drawing/2014/main" id="{D2807EEC-96E5-48CA-96DF-6EF138C9FC71}"/>
              </a:ext>
            </a:extLst>
          </p:cNvPr>
          <p:cNvSpPr/>
          <p:nvPr/>
        </p:nvSpPr>
        <p:spPr>
          <a:xfrm>
            <a:off x="0" y="10082214"/>
            <a:ext cx="18288000" cy="333123"/>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4" name="Picture 3">
            <a:extLst>
              <a:ext uri="{FF2B5EF4-FFF2-40B4-BE49-F238E27FC236}">
                <a16:creationId xmlns:a16="http://schemas.microsoft.com/office/drawing/2014/main" id="{2F3944BF-A9D3-42F0-8877-85DFBD892AC9}"/>
              </a:ext>
            </a:extLst>
          </p:cNvPr>
          <p:cNvPicPr>
            <a:picLocks noChangeAspect="1"/>
          </p:cNvPicPr>
          <p:nvPr/>
        </p:nvPicPr>
        <p:blipFill>
          <a:blip r:embed="rId4"/>
          <a:stretch>
            <a:fillRect/>
          </a:stretch>
        </p:blipFill>
        <p:spPr>
          <a:xfrm>
            <a:off x="14508664" y="71510"/>
            <a:ext cx="2986671" cy="961058"/>
          </a:xfrm>
          <a:prstGeom prst="rect">
            <a:avLst/>
          </a:prstGeom>
        </p:spPr>
      </p:pic>
      <p:sp>
        <p:nvSpPr>
          <p:cNvPr id="6" name="Rectangle 5">
            <a:extLst>
              <a:ext uri="{FF2B5EF4-FFF2-40B4-BE49-F238E27FC236}">
                <a16:creationId xmlns:a16="http://schemas.microsoft.com/office/drawing/2014/main" id="{EF86FC28-6544-43E7-B90D-1A9B1986F8BA}"/>
              </a:ext>
            </a:extLst>
          </p:cNvPr>
          <p:cNvSpPr/>
          <p:nvPr/>
        </p:nvSpPr>
        <p:spPr>
          <a:xfrm>
            <a:off x="357385" y="1333500"/>
            <a:ext cx="5404043" cy="1248868"/>
          </a:xfrm>
          <a:prstGeom prst="rect">
            <a:avLst/>
          </a:prstGeom>
        </p:spPr>
        <p:txBody>
          <a:bodyPr wrap="none">
            <a:spAutoFit/>
          </a:bodyPr>
          <a:lstStyle/>
          <a:p>
            <a:pPr>
              <a:lnSpc>
                <a:spcPts val="8480"/>
              </a:lnSpc>
            </a:pPr>
            <a:r>
              <a:rPr lang="en-US" sz="9600" dirty="0">
                <a:solidFill>
                  <a:schemeClr val="bg1"/>
                </a:solidFill>
                <a:latin typeface="Shadows Into Light Two"/>
              </a:rPr>
              <a:t>Applications</a:t>
            </a:r>
          </a:p>
        </p:txBody>
      </p:sp>
      <p:sp>
        <p:nvSpPr>
          <p:cNvPr id="8" name="Rectangle 7">
            <a:extLst>
              <a:ext uri="{FF2B5EF4-FFF2-40B4-BE49-F238E27FC236}">
                <a16:creationId xmlns:a16="http://schemas.microsoft.com/office/drawing/2014/main" id="{7B04E705-0674-4D82-8BEA-FF051926ECD0}"/>
              </a:ext>
            </a:extLst>
          </p:cNvPr>
          <p:cNvSpPr/>
          <p:nvPr/>
        </p:nvSpPr>
        <p:spPr>
          <a:xfrm>
            <a:off x="533399" y="2571766"/>
            <a:ext cx="10380985" cy="7372334"/>
          </a:xfrm>
          <a:prstGeom prst="rect">
            <a:avLst/>
          </a:prstGeom>
        </p:spPr>
        <p:txBody>
          <a:bodyPr wrap="square">
            <a:spAutoFit/>
          </a:bodyPr>
          <a:lstStyle/>
          <a:p>
            <a:pPr marL="451768" lvl="1" indent="-225884">
              <a:lnSpc>
                <a:spcPts val="2929"/>
              </a:lnSpc>
              <a:buFont typeface="Arial"/>
              <a:buChar char="•"/>
            </a:pPr>
            <a:r>
              <a:rPr lang="en-US" sz="2400" b="1" dirty="0">
                <a:solidFill>
                  <a:schemeClr val="bg1"/>
                </a:solidFill>
                <a:latin typeface="Sanchez"/>
              </a:rPr>
              <a:t>Broadcasting and Commentary:</a:t>
            </a:r>
            <a:r>
              <a:rPr lang="en-US" sz="2400" dirty="0">
                <a:solidFill>
                  <a:schemeClr val="bg1"/>
                </a:solidFill>
                <a:latin typeface="Sanchez"/>
              </a:rPr>
              <a:t> Broadcasters and commentators can use predictions to enhance the analysis and commentary during IPL matches, providing deeper insights into players' performances and match dynamics.</a:t>
            </a:r>
          </a:p>
          <a:p>
            <a:pPr marL="451768" lvl="1" indent="-225884">
              <a:lnSpc>
                <a:spcPts val="2929"/>
              </a:lnSpc>
              <a:buFont typeface="Arial"/>
              <a:buChar char="•"/>
            </a:pPr>
            <a:endParaRPr lang="en-US" sz="2400" dirty="0">
              <a:solidFill>
                <a:schemeClr val="bg1"/>
              </a:solidFill>
              <a:latin typeface="Sanchez"/>
            </a:endParaRPr>
          </a:p>
          <a:p>
            <a:pPr marL="451768" lvl="1" indent="-225884">
              <a:lnSpc>
                <a:spcPts val="2929"/>
              </a:lnSpc>
              <a:buFont typeface="Arial"/>
              <a:buChar char="•"/>
            </a:pPr>
            <a:r>
              <a:rPr lang="en-US" sz="2400" b="1" dirty="0">
                <a:solidFill>
                  <a:schemeClr val="bg1"/>
                </a:solidFill>
                <a:latin typeface="Sanchez"/>
              </a:rPr>
              <a:t>Sponsorship and Marketing: </a:t>
            </a:r>
            <a:r>
              <a:rPr lang="en-US" sz="2400" dirty="0">
                <a:solidFill>
                  <a:schemeClr val="bg1"/>
                </a:solidFill>
                <a:latin typeface="Sanchez"/>
              </a:rPr>
              <a:t>Sponsors and advertisers can use predictions to identify high-profile matches and target their marketing campaigns more effectively, maximizing their return on investment.</a:t>
            </a:r>
          </a:p>
          <a:p>
            <a:pPr marL="451768" lvl="1" indent="-225884">
              <a:lnSpc>
                <a:spcPts val="2929"/>
              </a:lnSpc>
              <a:buFont typeface="Arial"/>
              <a:buChar char="•"/>
            </a:pPr>
            <a:endParaRPr lang="en-US" sz="2400" dirty="0">
              <a:solidFill>
                <a:schemeClr val="bg1"/>
              </a:solidFill>
              <a:latin typeface="Sanchez"/>
            </a:endParaRPr>
          </a:p>
          <a:p>
            <a:pPr marL="451768" lvl="1" indent="-225884">
              <a:lnSpc>
                <a:spcPts val="2929"/>
              </a:lnSpc>
              <a:buFont typeface="Arial"/>
              <a:buChar char="•"/>
            </a:pPr>
            <a:r>
              <a:rPr lang="en-US" sz="2400" b="1" dirty="0">
                <a:solidFill>
                  <a:schemeClr val="bg1"/>
                </a:solidFill>
                <a:latin typeface="Sanchez"/>
              </a:rPr>
              <a:t>Gamification and Interactive Experiences:</a:t>
            </a:r>
            <a:r>
              <a:rPr lang="en-US" sz="2400" dirty="0">
                <a:solidFill>
                  <a:schemeClr val="bg1"/>
                </a:solidFill>
                <a:latin typeface="Sanchez"/>
              </a:rPr>
              <a:t> IPL sports predictors can be integrated into gaming platforms or mobile apps to create interactive experiences, quizzes, and prediction games, driving user engagement and retention.</a:t>
            </a:r>
          </a:p>
          <a:p>
            <a:pPr marL="451768" lvl="1" indent="-225884">
              <a:lnSpc>
                <a:spcPts val="2929"/>
              </a:lnSpc>
              <a:buFont typeface="Arial"/>
              <a:buChar char="•"/>
            </a:pPr>
            <a:endParaRPr lang="en-US" sz="2400" dirty="0">
              <a:solidFill>
                <a:schemeClr val="bg1"/>
              </a:solidFill>
              <a:latin typeface="Sanchez"/>
            </a:endParaRPr>
          </a:p>
          <a:p>
            <a:pPr marL="451768" lvl="1" indent="-225884">
              <a:lnSpc>
                <a:spcPts val="2929"/>
              </a:lnSpc>
              <a:buFont typeface="Arial"/>
              <a:buChar char="•"/>
            </a:pPr>
            <a:r>
              <a:rPr lang="en-US" sz="2400" b="1" dirty="0">
                <a:solidFill>
                  <a:schemeClr val="bg1"/>
                </a:solidFill>
                <a:latin typeface="Sanchez"/>
              </a:rPr>
              <a:t>Team Management and Strategy: </a:t>
            </a:r>
            <a:r>
              <a:rPr lang="en-US" sz="2400" dirty="0">
                <a:solidFill>
                  <a:schemeClr val="bg1"/>
                </a:solidFill>
                <a:latin typeface="Sanchez"/>
              </a:rPr>
              <a:t>IPL team management can utilize predictions to analyze opponent strengths and weaknesses, optimize team selection, batting orders, and bowling strategies.</a:t>
            </a:r>
          </a:p>
        </p:txBody>
      </p:sp>
      <p:sp>
        <p:nvSpPr>
          <p:cNvPr id="12" name="Freeform 5">
            <a:extLst>
              <a:ext uri="{FF2B5EF4-FFF2-40B4-BE49-F238E27FC236}">
                <a16:creationId xmlns:a16="http://schemas.microsoft.com/office/drawing/2014/main" id="{0002685E-9A02-455A-81AD-22AD58B7362B}"/>
              </a:ext>
            </a:extLst>
          </p:cNvPr>
          <p:cNvSpPr/>
          <p:nvPr/>
        </p:nvSpPr>
        <p:spPr>
          <a:xfrm>
            <a:off x="8366884" y="598234"/>
            <a:ext cx="3362077" cy="3324253"/>
          </a:xfrm>
          <a:custGeom>
            <a:avLst/>
            <a:gdLst/>
            <a:ahLst/>
            <a:cxnLst/>
            <a:rect l="l" t="t" r="r" b="b"/>
            <a:pathLst>
              <a:path w="3362077" h="3324253">
                <a:moveTo>
                  <a:pt x="0" y="0"/>
                </a:moveTo>
                <a:lnTo>
                  <a:pt x="3362077" y="0"/>
                </a:lnTo>
                <a:lnTo>
                  <a:pt x="3362077" y="3324253"/>
                </a:lnTo>
                <a:lnTo>
                  <a:pt x="0" y="3324253"/>
                </a:lnTo>
                <a:lnTo>
                  <a:pt x="0" y="0"/>
                </a:lnTo>
                <a:close/>
              </a:path>
            </a:pathLst>
          </a:custGeom>
          <a:blipFill>
            <a:blip r:embed="rId5">
              <a:alphaModFix amt="18000"/>
            </a:blip>
            <a:stretch>
              <a:fillRect/>
            </a:stretch>
          </a:blipFill>
        </p:spPr>
      </p:sp>
      <p:sp>
        <p:nvSpPr>
          <p:cNvPr id="13" name="Freeform 12">
            <a:extLst>
              <a:ext uri="{FF2B5EF4-FFF2-40B4-BE49-F238E27FC236}">
                <a16:creationId xmlns:a16="http://schemas.microsoft.com/office/drawing/2014/main" id="{8EFB09D0-7C00-4B8B-873C-9F2048E07DDF}"/>
              </a:ext>
            </a:extLst>
          </p:cNvPr>
          <p:cNvSpPr/>
          <p:nvPr/>
        </p:nvSpPr>
        <p:spPr>
          <a:xfrm>
            <a:off x="14199007" y="7813040"/>
            <a:ext cx="2318608" cy="2292524"/>
          </a:xfrm>
          <a:custGeom>
            <a:avLst/>
            <a:gdLst/>
            <a:ahLst/>
            <a:cxnLst/>
            <a:rect l="l" t="t" r="r" b="b"/>
            <a:pathLst>
              <a:path w="2318608" h="2292524">
                <a:moveTo>
                  <a:pt x="0" y="0"/>
                </a:moveTo>
                <a:lnTo>
                  <a:pt x="2318608" y="0"/>
                </a:lnTo>
                <a:lnTo>
                  <a:pt x="2318608" y="2292523"/>
                </a:lnTo>
                <a:lnTo>
                  <a:pt x="0" y="2292523"/>
                </a:lnTo>
                <a:lnTo>
                  <a:pt x="0" y="0"/>
                </a:lnTo>
                <a:close/>
              </a:path>
            </a:pathLst>
          </a:custGeom>
          <a:blipFill>
            <a:blip r:embed="rId5">
              <a:alphaModFix amt="18000"/>
            </a:blip>
            <a:stretch>
              <a:fillRect/>
            </a:stretch>
          </a:blipFill>
        </p:spPr>
      </p:sp>
      <p:pic>
        <p:nvPicPr>
          <p:cNvPr id="15" name="Picture 14">
            <a:extLst>
              <a:ext uri="{FF2B5EF4-FFF2-40B4-BE49-F238E27FC236}">
                <a16:creationId xmlns:a16="http://schemas.microsoft.com/office/drawing/2014/main" id="{2D874BB5-1C26-4DC7-8442-7449E163B569}"/>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11732338" y="2728890"/>
            <a:ext cx="4679747" cy="4897411"/>
          </a:xfrm>
          <a:prstGeom prst="rect">
            <a:avLst/>
          </a:prstGeom>
        </p:spPr>
      </p:pic>
    </p:spTree>
    <p:extLst>
      <p:ext uri="{BB962C8B-B14F-4D97-AF65-F5344CB8AC3E}">
        <p14:creationId xmlns:p14="http://schemas.microsoft.com/office/powerpoint/2010/main" val="10877316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5"/>
        <p:cNvGrpSpPr/>
        <p:nvPr/>
      </p:nvGrpSpPr>
      <p:grpSpPr>
        <a:xfrm>
          <a:off x="0" y="0"/>
          <a:ext cx="0" cy="0"/>
          <a:chOff x="0" y="0"/>
          <a:chExt cx="0" cy="0"/>
        </a:xfrm>
      </p:grpSpPr>
      <p:sp>
        <p:nvSpPr>
          <p:cNvPr id="14" name="Freeform 2">
            <a:extLst>
              <a:ext uri="{FF2B5EF4-FFF2-40B4-BE49-F238E27FC236}">
                <a16:creationId xmlns:a16="http://schemas.microsoft.com/office/drawing/2014/main" id="{ED46AC6E-89FC-4E93-AE73-E34FF3840FDF}"/>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3333" b="-3333"/>
            </a:stretch>
          </a:blipFill>
        </p:spPr>
      </p:sp>
      <p:sp>
        <p:nvSpPr>
          <p:cNvPr id="46" name="Google Shape;46;p1"/>
          <p:cNvSpPr txBox="1">
            <a:spLocks noGrp="1"/>
          </p:cNvSpPr>
          <p:nvPr>
            <p:ph type="dt" idx="10"/>
          </p:nvPr>
        </p:nvSpPr>
        <p:spPr>
          <a:xfrm>
            <a:off x="2971800" y="9534526"/>
            <a:ext cx="3200400" cy="547688"/>
          </a:xfrm>
          <a:prstGeom prst="rect">
            <a:avLst/>
          </a:prstGeom>
          <a:noFill/>
          <a:ln>
            <a:noFill/>
          </a:ln>
        </p:spPr>
        <p:txBody>
          <a:bodyPr spcFirstLastPara="1" vert="horz" wrap="square" lIns="137138" tIns="68550" rIns="137138" bIns="68550" rtlCol="0" anchor="ctr" anchorCtr="0">
            <a:noAutofit/>
          </a:bodyPr>
          <a:lstStyle/>
          <a:p>
            <a:r>
              <a:rPr lang="en-US" dirty="0"/>
              <a:t>22CS016</a:t>
            </a:r>
            <a:endParaRPr dirty="0"/>
          </a:p>
        </p:txBody>
      </p:sp>
      <p:sp>
        <p:nvSpPr>
          <p:cNvPr id="47" name="Google Shape;47;p1"/>
          <p:cNvSpPr txBox="1">
            <a:spLocks noGrp="1"/>
          </p:cNvSpPr>
          <p:nvPr>
            <p:ph type="sldNum" idx="12"/>
          </p:nvPr>
        </p:nvSpPr>
        <p:spPr>
          <a:xfrm>
            <a:off x="12115800" y="9534526"/>
            <a:ext cx="3200400" cy="547688"/>
          </a:xfrm>
          <a:prstGeom prst="rect">
            <a:avLst/>
          </a:prstGeom>
          <a:noFill/>
          <a:ln>
            <a:noFill/>
          </a:ln>
        </p:spPr>
        <p:txBody>
          <a:bodyPr spcFirstLastPara="1" vert="horz" wrap="square" lIns="137138" tIns="68550" rIns="137138" bIns="68550" rtlCol="0" anchor="ctr" anchorCtr="0">
            <a:noAutofit/>
          </a:bodyPr>
          <a:lstStyle/>
          <a:p>
            <a:fld id="{00000000-1234-1234-1234-123412341234}" type="slidenum">
              <a:rPr lang="en-US"/>
              <a:pPr/>
              <a:t>9</a:t>
            </a:fld>
            <a:endParaRPr dirty="0"/>
          </a:p>
        </p:txBody>
      </p:sp>
      <p:sp>
        <p:nvSpPr>
          <p:cNvPr id="2" name="Rectangle 1">
            <a:extLst>
              <a:ext uri="{FF2B5EF4-FFF2-40B4-BE49-F238E27FC236}">
                <a16:creationId xmlns:a16="http://schemas.microsoft.com/office/drawing/2014/main" id="{3DFBDD0F-6A15-456A-97FE-9D45B76E62B3}"/>
              </a:ext>
            </a:extLst>
          </p:cNvPr>
          <p:cNvSpPr/>
          <p:nvPr/>
        </p:nvSpPr>
        <p:spPr>
          <a:xfrm>
            <a:off x="0" y="-144379"/>
            <a:ext cx="18288000" cy="1157037"/>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 name="Rectangle 2">
            <a:extLst>
              <a:ext uri="{FF2B5EF4-FFF2-40B4-BE49-F238E27FC236}">
                <a16:creationId xmlns:a16="http://schemas.microsoft.com/office/drawing/2014/main" id="{D2807EEC-96E5-48CA-96DF-6EF138C9FC71}"/>
              </a:ext>
            </a:extLst>
          </p:cNvPr>
          <p:cNvSpPr/>
          <p:nvPr/>
        </p:nvSpPr>
        <p:spPr>
          <a:xfrm>
            <a:off x="0" y="10082214"/>
            <a:ext cx="18288000" cy="333123"/>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4" name="Picture 3">
            <a:extLst>
              <a:ext uri="{FF2B5EF4-FFF2-40B4-BE49-F238E27FC236}">
                <a16:creationId xmlns:a16="http://schemas.microsoft.com/office/drawing/2014/main" id="{2F3944BF-A9D3-42F0-8877-85DFBD892AC9}"/>
              </a:ext>
            </a:extLst>
          </p:cNvPr>
          <p:cNvPicPr>
            <a:picLocks noChangeAspect="1"/>
          </p:cNvPicPr>
          <p:nvPr/>
        </p:nvPicPr>
        <p:blipFill>
          <a:blip r:embed="rId4"/>
          <a:stretch>
            <a:fillRect/>
          </a:stretch>
        </p:blipFill>
        <p:spPr>
          <a:xfrm>
            <a:off x="14508664" y="71510"/>
            <a:ext cx="2986671" cy="961058"/>
          </a:xfrm>
          <a:prstGeom prst="rect">
            <a:avLst/>
          </a:prstGeom>
        </p:spPr>
      </p:pic>
      <p:sp>
        <p:nvSpPr>
          <p:cNvPr id="6" name="Rectangle 5">
            <a:extLst>
              <a:ext uri="{FF2B5EF4-FFF2-40B4-BE49-F238E27FC236}">
                <a16:creationId xmlns:a16="http://schemas.microsoft.com/office/drawing/2014/main" id="{EF86FC28-6544-43E7-B90D-1A9B1986F8BA}"/>
              </a:ext>
            </a:extLst>
          </p:cNvPr>
          <p:cNvSpPr/>
          <p:nvPr/>
        </p:nvSpPr>
        <p:spPr>
          <a:xfrm>
            <a:off x="357385" y="1333500"/>
            <a:ext cx="3406702" cy="1248868"/>
          </a:xfrm>
          <a:prstGeom prst="rect">
            <a:avLst/>
          </a:prstGeom>
        </p:spPr>
        <p:txBody>
          <a:bodyPr wrap="none">
            <a:spAutoFit/>
          </a:bodyPr>
          <a:lstStyle/>
          <a:p>
            <a:pPr>
              <a:lnSpc>
                <a:spcPts val="8480"/>
              </a:lnSpc>
            </a:pPr>
            <a:r>
              <a:rPr lang="en-US" sz="9600" dirty="0">
                <a:solidFill>
                  <a:schemeClr val="bg1"/>
                </a:solidFill>
                <a:latin typeface="Shadows Into Light Two"/>
              </a:rPr>
              <a:t>Results</a:t>
            </a:r>
          </a:p>
        </p:txBody>
      </p:sp>
      <p:pic>
        <p:nvPicPr>
          <p:cNvPr id="7" name="Picture 6">
            <a:extLst>
              <a:ext uri="{FF2B5EF4-FFF2-40B4-BE49-F238E27FC236}">
                <a16:creationId xmlns:a16="http://schemas.microsoft.com/office/drawing/2014/main" id="{A5FC34F1-86E6-41BD-B030-AE5C26ABEFF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7385" y="3600835"/>
            <a:ext cx="7415015" cy="5581265"/>
          </a:xfrm>
          <a:prstGeom prst="rect">
            <a:avLst/>
          </a:prstGeom>
        </p:spPr>
      </p:pic>
      <p:pic>
        <p:nvPicPr>
          <p:cNvPr id="9" name="Picture 8">
            <a:extLst>
              <a:ext uri="{FF2B5EF4-FFF2-40B4-BE49-F238E27FC236}">
                <a16:creationId xmlns:a16="http://schemas.microsoft.com/office/drawing/2014/main" id="{140D699C-A638-47D9-9BE8-CBEEA94EA65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05800" y="3570756"/>
            <a:ext cx="7415015" cy="5611344"/>
          </a:xfrm>
          <a:prstGeom prst="rect">
            <a:avLst/>
          </a:prstGeom>
        </p:spPr>
      </p:pic>
    </p:spTree>
    <p:extLst>
      <p:ext uri="{BB962C8B-B14F-4D97-AF65-F5344CB8AC3E}">
        <p14:creationId xmlns:p14="http://schemas.microsoft.com/office/powerpoint/2010/main" val="275347822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1437</TotalTime>
  <Words>976</Words>
  <Application>Microsoft Office PowerPoint</Application>
  <PresentationFormat>Custom</PresentationFormat>
  <Paragraphs>125</Paragraphs>
  <Slides>16</Slides>
  <Notes>16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vt:i4>
      </vt:variant>
    </vt:vector>
  </HeadingPairs>
  <TitlesOfParts>
    <vt:vector size="23" baseType="lpstr">
      <vt:lpstr>Candara</vt:lpstr>
      <vt:lpstr>Arial</vt:lpstr>
      <vt:lpstr>Shadows Into Light Two</vt:lpstr>
      <vt:lpstr>Sanchez Semi-Bold</vt:lpstr>
      <vt:lpstr>Sanchez</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Non Text Magic Studio Magic Design for Presentations L&amp;P</dc:title>
  <dc:creator>sharma_ashok1 sharma_ashok1</dc:creator>
  <cp:lastModifiedBy>sharma_ashok1 sharma_ashok1</cp:lastModifiedBy>
  <cp:revision>26</cp:revision>
  <dcterms:created xsi:type="dcterms:W3CDTF">2006-08-16T00:00:00Z</dcterms:created>
  <dcterms:modified xsi:type="dcterms:W3CDTF">2024-05-15T04:48:56Z</dcterms:modified>
  <dc:identifier>DAF-0i3YudE</dc:identifier>
</cp:coreProperties>
</file>